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310" r:id="rId2"/>
    <p:sldId id="315" r:id="rId3"/>
    <p:sldId id="314" r:id="rId4"/>
    <p:sldId id="316" r:id="rId5"/>
    <p:sldId id="318" r:id="rId6"/>
    <p:sldId id="317" r:id="rId7"/>
    <p:sldId id="294" r:id="rId8"/>
    <p:sldId id="300" r:id="rId9"/>
    <p:sldId id="301" r:id="rId10"/>
    <p:sldId id="302" r:id="rId11"/>
    <p:sldId id="284" r:id="rId12"/>
    <p:sldId id="280" r:id="rId13"/>
    <p:sldId id="308" r:id="rId14"/>
    <p:sldId id="309" r:id="rId15"/>
    <p:sldId id="298" r:id="rId16"/>
    <p:sldId id="303" r:id="rId17"/>
    <p:sldId id="293" r:id="rId18"/>
    <p:sldId id="295" r:id="rId19"/>
    <p:sldId id="262" r:id="rId20"/>
    <p:sldId id="270" r:id="rId21"/>
    <p:sldId id="319" r:id="rId22"/>
    <p:sldId id="275"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56"/>
    <p:restoredTop sz="80493" autoAdjust="0"/>
  </p:normalViewPr>
  <p:slideViewPr>
    <p:cSldViewPr snapToGrid="0" snapToObjects="1">
      <p:cViewPr varScale="1">
        <p:scale>
          <a:sx n="104" d="100"/>
          <a:sy n="104" d="100"/>
        </p:scale>
        <p:origin x="1624" y="200"/>
      </p:cViewPr>
      <p:guideLst>
        <p:guide orient="horz" pos="2160"/>
        <p:guide pos="2880"/>
      </p:guideLst>
    </p:cSldViewPr>
  </p:slideViewPr>
  <p:notesTextViewPr>
    <p:cViewPr>
      <p:scale>
        <a:sx n="140" d="100"/>
        <a:sy n="14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82127A-5D6E-8E46-9DEA-37CEFE8B0EB7}" type="datetimeFigureOut">
              <a:rPr lang="en-US" smtClean="0"/>
              <a:t>10/22/19</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6BA149-59A6-EC4F-AF12-E5B32DFDED3D}" type="slidenum">
              <a:rPr lang="en-AU" smtClean="0"/>
              <a:t>‹#›</a:t>
            </a:fld>
            <a:endParaRPr lang="en-AU"/>
          </a:p>
        </p:txBody>
      </p:sp>
    </p:spTree>
    <p:extLst>
      <p:ext uri="{BB962C8B-B14F-4D97-AF65-F5344CB8AC3E}">
        <p14:creationId xmlns:p14="http://schemas.microsoft.com/office/powerpoint/2010/main" val="28189942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896BA149-59A6-EC4F-AF12-E5B32DFDED3D}" type="slidenum">
              <a:rPr lang="en-AU" smtClean="0"/>
              <a:t>1</a:t>
            </a:fld>
            <a:endParaRPr lang="en-AU"/>
          </a:p>
        </p:txBody>
      </p:sp>
    </p:spTree>
    <p:extLst>
      <p:ext uri="{BB962C8B-B14F-4D97-AF65-F5344CB8AC3E}">
        <p14:creationId xmlns:p14="http://schemas.microsoft.com/office/powerpoint/2010/main" val="4026389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Note there is also a quality gap. Increasing production often goes hand in hand with</a:t>
            </a:r>
            <a:r>
              <a:rPr lang="en-AU" baseline="0" dirty="0"/>
              <a:t> increasing reliance on processed foods of poor nutritional value.</a:t>
            </a:r>
            <a:endParaRPr lang="en-AU" dirty="0"/>
          </a:p>
          <a:p>
            <a:r>
              <a:rPr lang="en-AU" dirty="0"/>
              <a:t>The FOOD GAP</a:t>
            </a:r>
          </a:p>
          <a:p>
            <a:r>
              <a:rPr lang="en-AU" dirty="0"/>
              <a:t>Source:</a:t>
            </a:r>
            <a:r>
              <a:rPr lang="en-AU" baseline="0" dirty="0"/>
              <a:t> World Resources Institute</a:t>
            </a:r>
            <a:endParaRPr lang="en-AU" dirty="0"/>
          </a:p>
        </p:txBody>
      </p:sp>
      <p:sp>
        <p:nvSpPr>
          <p:cNvPr id="4" name="Slide Number Placeholder 3"/>
          <p:cNvSpPr>
            <a:spLocks noGrp="1"/>
          </p:cNvSpPr>
          <p:nvPr>
            <p:ph type="sldNum" sz="quarter" idx="10"/>
          </p:nvPr>
        </p:nvSpPr>
        <p:spPr/>
        <p:txBody>
          <a:bodyPr/>
          <a:lstStyle/>
          <a:p>
            <a:fld id="{DED212D3-DE4E-8E46-8118-C01361C1EE73}" type="slidenum">
              <a:rPr lang="en-AU" smtClean="0"/>
              <a:t>10</a:t>
            </a:fld>
            <a:endParaRPr lang="en-AU"/>
          </a:p>
        </p:txBody>
      </p:sp>
    </p:spTree>
    <p:extLst>
      <p:ext uri="{BB962C8B-B14F-4D97-AF65-F5344CB8AC3E}">
        <p14:creationId xmlns:p14="http://schemas.microsoft.com/office/powerpoint/2010/main" val="3215716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Note: This is water security NOW. Likely to deteriorate rapidly in future </a:t>
            </a:r>
          </a:p>
          <a:p>
            <a:r>
              <a:rPr lang="en-AU" dirty="0"/>
              <a:t>According to the laws of thermodynamics,</a:t>
            </a:r>
            <a:r>
              <a:rPr lang="en-AU" baseline="0" dirty="0"/>
              <a:t> a warming world will be subject to higher wind energy and greater weather extremes in general. Increased evaporation rates and declining reserves in aquifers, as well as the loss of freshwater stores in glaciers, pose a major threat for our large rivers and for the large irrigated agricultural production and population centres that depend on them.</a:t>
            </a:r>
            <a:endParaRPr lang="en-AU" dirty="0"/>
          </a:p>
        </p:txBody>
      </p:sp>
      <p:sp>
        <p:nvSpPr>
          <p:cNvPr id="4" name="Slide Number Placeholder 3"/>
          <p:cNvSpPr>
            <a:spLocks noGrp="1"/>
          </p:cNvSpPr>
          <p:nvPr>
            <p:ph type="sldNum" sz="quarter" idx="10"/>
          </p:nvPr>
        </p:nvSpPr>
        <p:spPr/>
        <p:txBody>
          <a:bodyPr/>
          <a:lstStyle/>
          <a:p>
            <a:fld id="{DED212D3-DE4E-8E46-8118-C01361C1EE73}" type="slidenum">
              <a:rPr lang="en-AU" smtClean="0"/>
              <a:t>11</a:t>
            </a:fld>
            <a:endParaRPr lang="en-AU"/>
          </a:p>
        </p:txBody>
      </p:sp>
    </p:spTree>
    <p:extLst>
      <p:ext uri="{BB962C8B-B14F-4D97-AF65-F5344CB8AC3E}">
        <p14:creationId xmlns:p14="http://schemas.microsoft.com/office/powerpoint/2010/main" val="3215716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World Resources Institute</a:t>
            </a:r>
          </a:p>
        </p:txBody>
      </p:sp>
      <p:sp>
        <p:nvSpPr>
          <p:cNvPr id="4" name="Slide Number Placeholder 3"/>
          <p:cNvSpPr>
            <a:spLocks noGrp="1"/>
          </p:cNvSpPr>
          <p:nvPr>
            <p:ph type="sldNum" sz="quarter" idx="10"/>
          </p:nvPr>
        </p:nvSpPr>
        <p:spPr/>
        <p:txBody>
          <a:bodyPr/>
          <a:lstStyle/>
          <a:p>
            <a:fld id="{896BA149-59A6-EC4F-AF12-E5B32DFDED3D}" type="slidenum">
              <a:rPr lang="en-AU" smtClean="0"/>
              <a:t>12</a:t>
            </a:fld>
            <a:endParaRPr lang="en-AU"/>
          </a:p>
        </p:txBody>
      </p:sp>
    </p:spTree>
    <p:extLst>
      <p:ext uri="{BB962C8B-B14F-4D97-AF65-F5344CB8AC3E}">
        <p14:creationId xmlns:p14="http://schemas.microsoft.com/office/powerpoint/2010/main" val="625818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High prices cannot be paid by those who are already most food insecure. MARKET</a:t>
            </a:r>
            <a:r>
              <a:rPr lang="en-AU" baseline="0" dirty="0"/>
              <a:t> FAILURE.</a:t>
            </a:r>
            <a:endParaRPr lang="en-AU" dirty="0"/>
          </a:p>
          <a:p>
            <a:r>
              <a:rPr lang="en-AU" dirty="0"/>
              <a:t>A</a:t>
            </a:r>
            <a:r>
              <a:rPr lang="en-AU" baseline="0" dirty="0"/>
              <a:t> World Food Treaty is needed.</a:t>
            </a:r>
          </a:p>
          <a:p>
            <a:endParaRPr lang="en-AU" baseline="0" dirty="0"/>
          </a:p>
          <a:p>
            <a:r>
              <a:rPr lang="en-AU" baseline="0" dirty="0"/>
              <a:t>Source: http://</a:t>
            </a:r>
            <a:r>
              <a:rPr lang="en-AU" baseline="0" dirty="0" err="1"/>
              <a:t>www.geocurrents.info</a:t>
            </a:r>
            <a:r>
              <a:rPr lang="en-AU" baseline="0"/>
              <a:t>/economic-geography/global-inequality-where-is-it-found</a:t>
            </a:r>
            <a:endParaRPr lang="en-AU" dirty="0"/>
          </a:p>
        </p:txBody>
      </p:sp>
      <p:sp>
        <p:nvSpPr>
          <p:cNvPr id="4" name="Slide Number Placeholder 3"/>
          <p:cNvSpPr>
            <a:spLocks noGrp="1"/>
          </p:cNvSpPr>
          <p:nvPr>
            <p:ph type="sldNum" sz="quarter" idx="10"/>
          </p:nvPr>
        </p:nvSpPr>
        <p:spPr/>
        <p:txBody>
          <a:bodyPr/>
          <a:lstStyle/>
          <a:p>
            <a:fld id="{896BA149-59A6-EC4F-AF12-E5B32DFDED3D}" type="slidenum">
              <a:rPr lang="en-AU" smtClean="0"/>
              <a:t>13</a:t>
            </a:fld>
            <a:endParaRPr lang="en-AU"/>
          </a:p>
        </p:txBody>
      </p:sp>
    </p:spTree>
    <p:extLst>
      <p:ext uri="{BB962C8B-B14F-4D97-AF65-F5344CB8AC3E}">
        <p14:creationId xmlns:p14="http://schemas.microsoft.com/office/powerpoint/2010/main" val="16973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baseline="0" dirty="0"/>
              <a:t>Cargill and Continental control 50% of the world’s grain.</a:t>
            </a: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MARKET</a:t>
            </a:r>
            <a:r>
              <a:rPr lang="en-AU" baseline="0" dirty="0"/>
              <a:t> FAILURE.</a:t>
            </a:r>
            <a:endParaRPr lang="en-AU" dirty="0"/>
          </a:p>
          <a:p>
            <a:r>
              <a:rPr lang="en-AU" dirty="0"/>
              <a:t>A</a:t>
            </a:r>
            <a:r>
              <a:rPr lang="en-AU" baseline="0" dirty="0"/>
              <a:t> World Food Treaty is needed.</a:t>
            </a:r>
          </a:p>
          <a:p>
            <a:r>
              <a:rPr lang="en-AU" baseline="0" dirty="0"/>
              <a:t>Image Source: http://</a:t>
            </a:r>
            <a:r>
              <a:rPr lang="en-AU" baseline="0" dirty="0" err="1"/>
              <a:t>www.broadsheet.ie</a:t>
            </a:r>
            <a:r>
              <a:rPr lang="en-AU" baseline="0" dirty="0"/>
              <a:t>/2014/07/14/the-food-cartel/</a:t>
            </a:r>
            <a:endParaRPr lang="en-AU" dirty="0"/>
          </a:p>
        </p:txBody>
      </p:sp>
      <p:sp>
        <p:nvSpPr>
          <p:cNvPr id="4" name="Slide Number Placeholder 3"/>
          <p:cNvSpPr>
            <a:spLocks noGrp="1"/>
          </p:cNvSpPr>
          <p:nvPr>
            <p:ph type="sldNum" sz="quarter" idx="10"/>
          </p:nvPr>
        </p:nvSpPr>
        <p:spPr/>
        <p:txBody>
          <a:bodyPr/>
          <a:lstStyle/>
          <a:p>
            <a:fld id="{896BA149-59A6-EC4F-AF12-E5B32DFDED3D}" type="slidenum">
              <a:rPr lang="en-AU" smtClean="0"/>
              <a:t>14</a:t>
            </a:fld>
            <a:endParaRPr lang="en-AU"/>
          </a:p>
        </p:txBody>
      </p:sp>
    </p:spTree>
    <p:extLst>
      <p:ext uri="{BB962C8B-B14F-4D97-AF65-F5344CB8AC3E}">
        <p14:creationId xmlns:p14="http://schemas.microsoft.com/office/powerpoint/2010/main" val="2357559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High prices cannot be paid by those who are already the most food insecure. MARKET</a:t>
            </a:r>
            <a:r>
              <a:rPr lang="en-AU" baseline="0" dirty="0"/>
              <a:t> FAILURE.</a:t>
            </a:r>
            <a:endParaRPr lang="en-AU" dirty="0"/>
          </a:p>
          <a:p>
            <a:r>
              <a:rPr lang="en-AU" dirty="0"/>
              <a:t>A</a:t>
            </a:r>
            <a:r>
              <a:rPr lang="en-AU" baseline="0" dirty="0"/>
              <a:t> World Food Treaty is needed.</a:t>
            </a:r>
            <a:endParaRPr lang="en-AU" dirty="0"/>
          </a:p>
        </p:txBody>
      </p:sp>
      <p:sp>
        <p:nvSpPr>
          <p:cNvPr id="4" name="Slide Number Placeholder 3"/>
          <p:cNvSpPr>
            <a:spLocks noGrp="1"/>
          </p:cNvSpPr>
          <p:nvPr>
            <p:ph type="sldNum" sz="quarter" idx="10"/>
          </p:nvPr>
        </p:nvSpPr>
        <p:spPr/>
        <p:txBody>
          <a:bodyPr/>
          <a:lstStyle/>
          <a:p>
            <a:fld id="{896BA149-59A6-EC4F-AF12-E5B32DFDED3D}" type="slidenum">
              <a:rPr lang="en-AU" smtClean="0"/>
              <a:t>15</a:t>
            </a:fld>
            <a:endParaRPr lang="en-AU"/>
          </a:p>
        </p:txBody>
      </p:sp>
    </p:spTree>
    <p:extLst>
      <p:ext uri="{BB962C8B-B14F-4D97-AF65-F5344CB8AC3E}">
        <p14:creationId xmlns:p14="http://schemas.microsoft.com/office/powerpoint/2010/main" val="16973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 refers</a:t>
            </a:r>
            <a:r>
              <a:rPr lang="en-US" baseline="0" dirty="0"/>
              <a:t> to the title of a book by E.F. Schumacher, a visionary </a:t>
            </a:r>
            <a:r>
              <a:rPr lang="en-AU" baseline="0" dirty="0"/>
              <a:t>1970s economist.</a:t>
            </a:r>
          </a:p>
          <a:p>
            <a:r>
              <a:rPr lang="en-US" dirty="0"/>
              <a:t>The FAO says it is viable to sustain the world population</a:t>
            </a:r>
            <a:r>
              <a:rPr lang="en-US" baseline="0" dirty="0"/>
              <a:t> with small scale organic farming.</a:t>
            </a:r>
          </a:p>
          <a:p>
            <a:r>
              <a:rPr lang="en-US" baseline="0" dirty="0"/>
              <a:t>More likely to satisfy the new SDGs and agenda 2030, </a:t>
            </a:r>
            <a:r>
              <a:rPr lang="en-AU" sz="1200" kern="1200" dirty="0">
                <a:solidFill>
                  <a:schemeClr val="tx1"/>
                </a:solidFill>
                <a:effectLst/>
                <a:latin typeface="+mn-lt"/>
                <a:ea typeface="+mn-ea"/>
                <a:cs typeface="+mn-cs"/>
              </a:rPr>
              <a:t>to which 193 governments pledged their support in 2015. </a:t>
            </a:r>
            <a:endParaRPr lang="en-US" dirty="0"/>
          </a:p>
        </p:txBody>
      </p:sp>
      <p:sp>
        <p:nvSpPr>
          <p:cNvPr id="4" name="Slide Number Placeholder 3"/>
          <p:cNvSpPr>
            <a:spLocks noGrp="1"/>
          </p:cNvSpPr>
          <p:nvPr>
            <p:ph type="sldNum" sz="quarter" idx="10"/>
          </p:nvPr>
        </p:nvSpPr>
        <p:spPr/>
        <p:txBody>
          <a:bodyPr/>
          <a:lstStyle/>
          <a:p>
            <a:fld id="{896BA149-59A6-EC4F-AF12-E5B32DFDED3D}" type="slidenum">
              <a:rPr lang="en-AU" smtClean="0"/>
              <a:t>17</a:t>
            </a:fld>
            <a:endParaRPr lang="en-AU"/>
          </a:p>
        </p:txBody>
      </p:sp>
    </p:spTree>
    <p:extLst>
      <p:ext uri="{BB962C8B-B14F-4D97-AF65-F5344CB8AC3E}">
        <p14:creationId xmlns:p14="http://schemas.microsoft.com/office/powerpoint/2010/main" val="1314243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Commercial fisheries: huge carbon footprint, more waste and eco-damage</a:t>
            </a:r>
          </a:p>
        </p:txBody>
      </p:sp>
      <p:sp>
        <p:nvSpPr>
          <p:cNvPr id="4" name="Slide Number Placeholder 3"/>
          <p:cNvSpPr>
            <a:spLocks noGrp="1"/>
          </p:cNvSpPr>
          <p:nvPr>
            <p:ph type="sldNum" sz="quarter" idx="10"/>
          </p:nvPr>
        </p:nvSpPr>
        <p:spPr/>
        <p:txBody>
          <a:bodyPr/>
          <a:lstStyle/>
          <a:p>
            <a:fld id="{896BA149-59A6-EC4F-AF12-E5B32DFDED3D}" type="slidenum">
              <a:rPr lang="en-AU" smtClean="0"/>
              <a:t>18</a:t>
            </a:fld>
            <a:endParaRPr lang="en-AU"/>
          </a:p>
        </p:txBody>
      </p:sp>
    </p:spTree>
    <p:extLst>
      <p:ext uri="{BB962C8B-B14F-4D97-AF65-F5344CB8AC3E}">
        <p14:creationId xmlns:p14="http://schemas.microsoft.com/office/powerpoint/2010/main" val="1907504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6BA149-59A6-EC4F-AF12-E5B32DFDED3D}" type="slidenum">
              <a:rPr lang="en-AU" smtClean="0"/>
              <a:t>20</a:t>
            </a:fld>
            <a:endParaRPr lang="en-AU"/>
          </a:p>
        </p:txBody>
      </p:sp>
    </p:spTree>
    <p:extLst>
      <p:ext uri="{BB962C8B-B14F-4D97-AF65-F5344CB8AC3E}">
        <p14:creationId xmlns:p14="http://schemas.microsoft.com/office/powerpoint/2010/main" val="2766556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6BA149-59A6-EC4F-AF12-E5B32DFDED3D}" type="slidenum">
              <a:rPr lang="en-AU" smtClean="0"/>
              <a:t>21</a:t>
            </a:fld>
            <a:endParaRPr lang="en-AU"/>
          </a:p>
        </p:txBody>
      </p:sp>
    </p:spTree>
    <p:extLst>
      <p:ext uri="{BB962C8B-B14F-4D97-AF65-F5344CB8AC3E}">
        <p14:creationId xmlns:p14="http://schemas.microsoft.com/office/powerpoint/2010/main" val="1303077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96BA149-59A6-EC4F-AF12-E5B32DFDED3D}" type="slidenum">
              <a:rPr lang="en-AU" smtClean="0"/>
              <a:t>2</a:t>
            </a:fld>
            <a:endParaRPr lang="en-AU"/>
          </a:p>
        </p:txBody>
      </p:sp>
    </p:spTree>
    <p:extLst>
      <p:ext uri="{BB962C8B-B14F-4D97-AF65-F5344CB8AC3E}">
        <p14:creationId xmlns:p14="http://schemas.microsoft.com/office/powerpoint/2010/main" val="922800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Abstract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Deteriorating environmental growing conditions, increasing demand and increasing inequality together produce mounting food security risks in many countries. Indonesia is among the 30 countries most at risk. Small farmers grow most of Indonesia’s food but struggle to make a living from farming, partly because state interventions depress prices or disrupt local economies. For disadvantaged consumers, in turn, increasing food price volatility is an existential threat. The mainstream recommendation, promoted by agro-science, corporations, many international development agencies and the (Indonesian) state, is to enhance capital investment, technology and market access, which favours the growth of corporate land holdings and profit oriented production. The alternative approach, shared by small-farmers organisations, NGOs and ethnographic researchers, tends toward solutions grounded in local knowledge, sustainable farming, and local systems of distribution and consumption. The radical disjuncture between these two approaches leads their proponents to talk past each other. This paper explores state-led and farmer-led initiatives working across this gap of understanding.</a:t>
            </a:r>
            <a:r>
              <a:rPr lang="en-AU" dirty="0">
                <a:effectLst/>
              </a:rPr>
              <a:t> </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96BA149-59A6-EC4F-AF12-E5B32DFDED3D}" type="slidenum">
              <a:rPr lang="en-AU" smtClean="0"/>
              <a:t>3</a:t>
            </a:fld>
            <a:endParaRPr lang="en-AU"/>
          </a:p>
        </p:txBody>
      </p:sp>
    </p:spTree>
    <p:extLst>
      <p:ext uri="{BB962C8B-B14F-4D97-AF65-F5344CB8AC3E}">
        <p14:creationId xmlns:p14="http://schemas.microsoft.com/office/powerpoint/2010/main" val="23291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Abstract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Deteriorating environmental growing conditions, increasing demand and increasing inequality together produce mounting food security risks in many countries. Indonesia is among the 30 countries most at risk. Small farmers grow most of Indonesia’s food but struggle to make a living from farming, partly because state interventions depress prices or disrupt local economies. For disadvantaged consumers, in turn, increasing food price volatility is an existential threat. The mainstream recommendation, promoted by agro-science, corporations, many international development agencies and the (Indonesian) state, is to enhance capital investment, technology and market access, which favours the growth of corporate land holdings and profit oriented production. The alternative approach, shared by small-farmers organisations, NGOs and ethnographic researchers, tends toward solutions grounded in local knowledge, sustainable farming, and local systems of distribution and consumption. The radical disjuncture between these two approaches leads their proponents to talk past each other. This paper explores state-led and farmer-led initiatives working across this gap of understanding.</a:t>
            </a:r>
            <a:r>
              <a:rPr lang="en-AU" dirty="0">
                <a:effectLst/>
              </a:rPr>
              <a:t> </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96BA149-59A6-EC4F-AF12-E5B32DFDED3D}" type="slidenum">
              <a:rPr lang="en-AU" smtClean="0"/>
              <a:t>4</a:t>
            </a:fld>
            <a:endParaRPr lang="en-AU"/>
          </a:p>
        </p:txBody>
      </p:sp>
    </p:spTree>
    <p:extLst>
      <p:ext uri="{BB962C8B-B14F-4D97-AF65-F5344CB8AC3E}">
        <p14:creationId xmlns:p14="http://schemas.microsoft.com/office/powerpoint/2010/main" val="3067021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Abstract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Deteriorating environmental growing conditions, increasing demand and increasing inequality together produce mounting food security risks in many countries. Indonesia is among the 30 countries most at risk. Small farmers grow most of Indonesia’s food but struggle to make a living from farming, partly because state interventions depress prices or disrupt local economies. For disadvantaged consumers, in turn, increasing food price volatility is an existential threat. The mainstream recommendation, promoted by agro-science, corporations, many international development agencies and the (Indonesian) state, is to enhance capital investment, technology and market access, which favours the growth of corporate land holdings and profit oriented production. The alternative approach, shared by small-farmers organisations, NGOs and ethnographic researchers, tends toward solutions grounded in local knowledge, sustainable farming, and local systems of distribution and consumption. The radical disjuncture between these two approaches leads their proponents to talk past each other. This paper explores state-led and farmer-led initiatives working across this gap of understanding.</a:t>
            </a:r>
            <a:r>
              <a:rPr lang="en-AU" dirty="0">
                <a:effectLst/>
              </a:rPr>
              <a:t> </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96BA149-59A6-EC4F-AF12-E5B32DFDED3D}" type="slidenum">
              <a:rPr lang="en-AU" smtClean="0"/>
              <a:t>5</a:t>
            </a:fld>
            <a:endParaRPr lang="en-AU"/>
          </a:p>
        </p:txBody>
      </p:sp>
    </p:spTree>
    <p:extLst>
      <p:ext uri="{BB962C8B-B14F-4D97-AF65-F5344CB8AC3E}">
        <p14:creationId xmlns:p14="http://schemas.microsoft.com/office/powerpoint/2010/main" val="539144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Abstract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Deteriorating environmental growing conditions, increasing demand and increasing inequality together produce mounting food security risks in many countries. Indonesia is among the 30 countries most at risk. Small farmers grow most of Indonesia’s food but struggle to make a living from farming, partly because state interventions depress prices or disrupt local economies. For disadvantaged consumers, in turn, increasing food price volatility is an existential threat. The mainstream recommendation, promoted by agro-science, corporations, many international development agencies and the (Indonesian) state, is to enhance capital investment, technology and market access, which favours the growth of corporate land holdings and profit oriented production. The alternative approach, shared by small-farmers organisations, NGOs and ethnographic researchers, tends toward solutions grounded in local knowledge, sustainable farming, and local systems of distribution and consumption. The radical disjuncture between these two approaches leads their proponents to talk past each other. This paper explores state-led and farmer-led initiatives working across this gap of understanding.</a:t>
            </a:r>
            <a:r>
              <a:rPr lang="en-AU" dirty="0">
                <a:effectLst/>
              </a:rPr>
              <a:t> </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96BA149-59A6-EC4F-AF12-E5B32DFDED3D}" type="slidenum">
              <a:rPr lang="en-AU" smtClean="0"/>
              <a:t>6</a:t>
            </a:fld>
            <a:endParaRPr lang="en-AU"/>
          </a:p>
        </p:txBody>
      </p:sp>
    </p:spTree>
    <p:extLst>
      <p:ext uri="{BB962C8B-B14F-4D97-AF65-F5344CB8AC3E}">
        <p14:creationId xmlns:p14="http://schemas.microsoft.com/office/powerpoint/2010/main" val="822258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World population is predicted to increase by about 50% by the end of this century. Most of the increase</a:t>
            </a:r>
            <a:r>
              <a:rPr lang="en-AU" baseline="0" dirty="0"/>
              <a:t> will be in Sub-Saharan Africa. But Indonesia is also affected.</a:t>
            </a:r>
          </a:p>
          <a:p>
            <a:pPr marL="0" marR="0" indent="0" algn="l" defTabSz="457200" rtl="0" eaLnBrk="1" fontAlgn="auto" latinLnBrk="0" hangingPunct="1">
              <a:lnSpc>
                <a:spcPct val="100000"/>
              </a:lnSpc>
              <a:spcBef>
                <a:spcPts val="0"/>
              </a:spcBef>
              <a:spcAft>
                <a:spcPts val="0"/>
              </a:spcAft>
              <a:buClrTx/>
              <a:buSzTx/>
              <a:buFontTx/>
              <a:buNone/>
              <a:tabLst/>
              <a:defRPr/>
            </a:pPr>
            <a:r>
              <a:rPr lang="en-AU" sz="1200" b="1" spc="300" dirty="0"/>
              <a:t>Source:  </a:t>
            </a:r>
            <a:r>
              <a:rPr lang="en-AU" sz="1200" b="1" spc="300" dirty="0" err="1"/>
              <a:t>subdude-site.com</a:t>
            </a:r>
            <a:endParaRPr lang="en-AU" dirty="0"/>
          </a:p>
        </p:txBody>
      </p:sp>
      <p:sp>
        <p:nvSpPr>
          <p:cNvPr id="4" name="Slide Number Placeholder 3"/>
          <p:cNvSpPr>
            <a:spLocks noGrp="1"/>
          </p:cNvSpPr>
          <p:nvPr>
            <p:ph type="sldNum" sz="quarter" idx="10"/>
          </p:nvPr>
        </p:nvSpPr>
        <p:spPr/>
        <p:txBody>
          <a:bodyPr/>
          <a:lstStyle/>
          <a:p>
            <a:fld id="{DED212D3-DE4E-8E46-8118-C01361C1EE73}" type="slidenum">
              <a:rPr lang="en-AU" smtClean="0"/>
              <a:t>7</a:t>
            </a:fld>
            <a:endParaRPr lang="en-AU"/>
          </a:p>
        </p:txBody>
      </p:sp>
    </p:spTree>
    <p:extLst>
      <p:ext uri="{BB962C8B-B14F-4D97-AF65-F5344CB8AC3E}">
        <p14:creationId xmlns:p14="http://schemas.microsoft.com/office/powerpoint/2010/main" val="3215716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Consumption per capita is increasing as the middle</a:t>
            </a:r>
            <a:r>
              <a:rPr lang="en-AU" baseline="0" dirty="0"/>
              <a:t> class expands in developing countries, notably China and India. This is exacerbated by dietary shifts toward more animal based foods that are costly in terms of land use and environmental impact.</a:t>
            </a:r>
            <a:endParaRPr lang="en-AU" dirty="0"/>
          </a:p>
        </p:txBody>
      </p:sp>
      <p:sp>
        <p:nvSpPr>
          <p:cNvPr id="4" name="Slide Number Placeholder 3"/>
          <p:cNvSpPr>
            <a:spLocks noGrp="1"/>
          </p:cNvSpPr>
          <p:nvPr>
            <p:ph type="sldNum" sz="quarter" idx="10"/>
          </p:nvPr>
        </p:nvSpPr>
        <p:spPr/>
        <p:txBody>
          <a:bodyPr/>
          <a:lstStyle/>
          <a:p>
            <a:fld id="{DED212D3-DE4E-8E46-8118-C01361C1EE73}" type="slidenum">
              <a:rPr lang="en-AU" smtClean="0"/>
              <a:t>8</a:t>
            </a:fld>
            <a:endParaRPr lang="en-AU"/>
          </a:p>
        </p:txBody>
      </p:sp>
    </p:spTree>
    <p:extLst>
      <p:ext uri="{BB962C8B-B14F-4D97-AF65-F5344CB8AC3E}">
        <p14:creationId xmlns:p14="http://schemas.microsoft.com/office/powerpoint/2010/main" val="3215716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Yield</a:t>
            </a:r>
            <a:r>
              <a:rPr lang="en-AU" baseline="0" dirty="0"/>
              <a:t> per hectare </a:t>
            </a:r>
            <a:r>
              <a:rPr lang="en-AU" dirty="0"/>
              <a:t>increases are </a:t>
            </a:r>
            <a:r>
              <a:rPr lang="en-AU" baseline="0" dirty="0"/>
              <a:t>not keeping up:   Solid line: actual projections; dotted line: what we need</a:t>
            </a:r>
            <a:r>
              <a:rPr lang="mr-IN" baseline="0" dirty="0"/>
              <a:t>…</a:t>
            </a:r>
            <a:endParaRPr lang="en-AU" baseline="0" dirty="0"/>
          </a:p>
          <a:p>
            <a:r>
              <a:rPr lang="en-AU" baseline="0" dirty="0"/>
              <a:t>Source: http://</a:t>
            </a:r>
            <a:r>
              <a:rPr lang="en-AU" baseline="0" dirty="0" err="1"/>
              <a:t>journals.plos.org</a:t>
            </a:r>
            <a:r>
              <a:rPr lang="en-AU" baseline="0" dirty="0"/>
              <a:t>/</a:t>
            </a:r>
            <a:r>
              <a:rPr lang="en-AU" baseline="0" dirty="0" err="1"/>
              <a:t>plosone</a:t>
            </a:r>
            <a:r>
              <a:rPr lang="en-AU" baseline="0" dirty="0"/>
              <a:t>/</a:t>
            </a:r>
            <a:r>
              <a:rPr lang="en-AU" baseline="0" dirty="0" err="1"/>
              <a:t>article?id</a:t>
            </a:r>
            <a:r>
              <a:rPr lang="en-AU" baseline="0" dirty="0"/>
              <a:t>=10.1371/journal.pone.0066428</a:t>
            </a:r>
          </a:p>
          <a:p>
            <a:pPr marL="0" marR="0" indent="0" algn="l" defTabSz="457200" rtl="0" eaLnBrk="1" fontAlgn="auto" latinLnBrk="0" hangingPunct="1">
              <a:lnSpc>
                <a:spcPct val="100000"/>
              </a:lnSpc>
              <a:spcBef>
                <a:spcPts val="0"/>
              </a:spcBef>
              <a:spcAft>
                <a:spcPts val="0"/>
              </a:spcAft>
              <a:buClrTx/>
              <a:buSzTx/>
              <a:buFontTx/>
              <a:buNone/>
              <a:tabLst/>
              <a:defRPr/>
            </a:pPr>
            <a:r>
              <a:rPr lang="en-AU" dirty="0"/>
              <a:t>D.K Ray, N.D. Miller, P.C. West and J.A. Foley 2013.</a:t>
            </a:r>
            <a:r>
              <a:rPr lang="en-AU" baseline="0" dirty="0"/>
              <a:t> Yield trends are insufficient to double crop production by 2050.</a:t>
            </a:r>
            <a:endParaRPr lang="en-AU" dirty="0"/>
          </a:p>
        </p:txBody>
      </p:sp>
      <p:sp>
        <p:nvSpPr>
          <p:cNvPr id="4" name="Slide Number Placeholder 3"/>
          <p:cNvSpPr>
            <a:spLocks noGrp="1"/>
          </p:cNvSpPr>
          <p:nvPr>
            <p:ph type="sldNum" sz="quarter" idx="10"/>
          </p:nvPr>
        </p:nvSpPr>
        <p:spPr/>
        <p:txBody>
          <a:bodyPr/>
          <a:lstStyle/>
          <a:p>
            <a:fld id="{DED212D3-DE4E-8E46-8118-C01361C1EE73}" type="slidenum">
              <a:rPr lang="en-AU" smtClean="0"/>
              <a:t>9</a:t>
            </a:fld>
            <a:endParaRPr lang="en-AU"/>
          </a:p>
        </p:txBody>
      </p:sp>
    </p:spTree>
    <p:extLst>
      <p:ext uri="{BB962C8B-B14F-4D97-AF65-F5344CB8AC3E}">
        <p14:creationId xmlns:p14="http://schemas.microsoft.com/office/powerpoint/2010/main" val="3215716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dirty="0"/>
          </a:p>
        </p:txBody>
      </p:sp>
      <p:sp>
        <p:nvSpPr>
          <p:cNvPr id="4" name="Date Placeholder 3"/>
          <p:cNvSpPr>
            <a:spLocks noGrp="1"/>
          </p:cNvSpPr>
          <p:nvPr>
            <p:ph type="dt" sz="half" idx="10"/>
          </p:nvPr>
        </p:nvSpPr>
        <p:spPr/>
        <p:txBody>
          <a:bodyPr/>
          <a:lstStyle/>
          <a:p>
            <a:fld id="{7952658E-293F-E844-B442-43CC2CDE7AD3}"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5917B-5875-A84F-B9DB-8C83A3D357F9}" type="slidenum">
              <a:rPr lang="en-US" smtClean="0"/>
              <a:t>‹#›</a:t>
            </a:fld>
            <a:endParaRPr lang="en-US"/>
          </a:p>
        </p:txBody>
      </p:sp>
    </p:spTree>
    <p:extLst>
      <p:ext uri="{BB962C8B-B14F-4D97-AF65-F5344CB8AC3E}">
        <p14:creationId xmlns:p14="http://schemas.microsoft.com/office/powerpoint/2010/main" val="794794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dirty="0"/>
          </a:p>
        </p:txBody>
      </p:sp>
      <p:sp>
        <p:nvSpPr>
          <p:cNvPr id="4" name="Date Placeholder 3"/>
          <p:cNvSpPr>
            <a:spLocks noGrp="1"/>
          </p:cNvSpPr>
          <p:nvPr>
            <p:ph type="dt" sz="half" idx="10"/>
          </p:nvPr>
        </p:nvSpPr>
        <p:spPr/>
        <p:txBody>
          <a:bodyPr/>
          <a:lstStyle/>
          <a:p>
            <a:fld id="{7952658E-293F-E844-B442-43CC2CDE7AD3}"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5917B-5875-A84F-B9DB-8C83A3D357F9}" type="slidenum">
              <a:rPr lang="en-US" smtClean="0"/>
              <a:t>‹#›</a:t>
            </a:fld>
            <a:endParaRPr lang="en-US"/>
          </a:p>
        </p:txBody>
      </p:sp>
    </p:spTree>
    <p:extLst>
      <p:ext uri="{BB962C8B-B14F-4D97-AF65-F5344CB8AC3E}">
        <p14:creationId xmlns:p14="http://schemas.microsoft.com/office/powerpoint/2010/main" val="2339117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0" y="0"/>
            <a:ext cx="9144000" cy="804371"/>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7952658E-293F-E844-B442-43CC2CDE7AD3}" type="datetimeFigureOut">
              <a:rPr lang="en-US" smtClean="0"/>
              <a:t>10/22/19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15917B-5875-A84F-B9DB-8C83A3D357F9}" type="slidenum">
              <a:rPr lang="en-US" smtClean="0"/>
              <a:t>‹#›</a:t>
            </a:fld>
            <a:endParaRPr lang="en-US"/>
          </a:p>
        </p:txBody>
      </p:sp>
    </p:spTree>
    <p:extLst>
      <p:ext uri="{BB962C8B-B14F-4D97-AF65-F5344CB8AC3E}">
        <p14:creationId xmlns:p14="http://schemas.microsoft.com/office/powerpoint/2010/main" val="1839299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52658E-293F-E844-B442-43CC2CDE7AD3}" type="datetimeFigureOut">
              <a:rPr lang="en-US" smtClean="0"/>
              <a:t>10/22/19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15917B-5875-A84F-B9DB-8C83A3D357F9}" type="slidenum">
              <a:rPr lang="en-US" smtClean="0"/>
              <a:t>‹#›</a:t>
            </a:fld>
            <a:endParaRPr lang="en-US"/>
          </a:p>
        </p:txBody>
      </p:sp>
    </p:spTree>
    <p:extLst>
      <p:ext uri="{BB962C8B-B14F-4D97-AF65-F5344CB8AC3E}">
        <p14:creationId xmlns:p14="http://schemas.microsoft.com/office/powerpoint/2010/main" val="474954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p:nvSpPr>
        <p:spPr>
          <a:xfrm>
            <a:off x="0" y="0"/>
            <a:ext cx="9144000" cy="804371"/>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dirty="0"/>
          </a:p>
        </p:txBody>
      </p:sp>
      <p:sp>
        <p:nvSpPr>
          <p:cNvPr id="4" name="Date Placeholder 3"/>
          <p:cNvSpPr>
            <a:spLocks noGrp="1"/>
          </p:cNvSpPr>
          <p:nvPr>
            <p:ph type="dt" sz="half" idx="10"/>
          </p:nvPr>
        </p:nvSpPr>
        <p:spPr/>
        <p:txBody>
          <a:bodyPr/>
          <a:lstStyle/>
          <a:p>
            <a:fld id="{7952658E-293F-E844-B442-43CC2CDE7AD3}"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5917B-5875-A84F-B9DB-8C83A3D357F9}" type="slidenum">
              <a:rPr lang="en-US" smtClean="0"/>
              <a:t>‹#›</a:t>
            </a:fld>
            <a:endParaRPr lang="en-US"/>
          </a:p>
        </p:txBody>
      </p:sp>
    </p:spTree>
    <p:extLst>
      <p:ext uri="{BB962C8B-B14F-4D97-AF65-F5344CB8AC3E}">
        <p14:creationId xmlns:p14="http://schemas.microsoft.com/office/powerpoint/2010/main" val="2216667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7952658E-293F-E844-B442-43CC2CDE7AD3}"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5917B-5875-A84F-B9DB-8C83A3D357F9}" type="slidenum">
              <a:rPr lang="en-US" smtClean="0"/>
              <a:t>‹#›</a:t>
            </a:fld>
            <a:endParaRPr lang="en-US"/>
          </a:p>
        </p:txBody>
      </p:sp>
    </p:spTree>
    <p:extLst>
      <p:ext uri="{BB962C8B-B14F-4D97-AF65-F5344CB8AC3E}">
        <p14:creationId xmlns:p14="http://schemas.microsoft.com/office/powerpoint/2010/main" val="1094514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dirty="0"/>
          </a:p>
        </p:txBody>
      </p:sp>
      <p:sp>
        <p:nvSpPr>
          <p:cNvPr id="5" name="Date Placeholder 4"/>
          <p:cNvSpPr>
            <a:spLocks noGrp="1"/>
          </p:cNvSpPr>
          <p:nvPr>
            <p:ph type="dt" sz="half" idx="10"/>
          </p:nvPr>
        </p:nvSpPr>
        <p:spPr/>
        <p:txBody>
          <a:bodyPr/>
          <a:lstStyle/>
          <a:p>
            <a:fld id="{7952658E-293F-E844-B442-43CC2CDE7AD3}" type="datetimeFigureOut">
              <a:rPr lang="en-US" smtClean="0"/>
              <a:t>10/22/19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5917B-5875-A84F-B9DB-8C83A3D357F9}" type="slidenum">
              <a:rPr lang="en-US" smtClean="0"/>
              <a:t>‹#›</a:t>
            </a:fld>
            <a:endParaRPr lang="en-US"/>
          </a:p>
        </p:txBody>
      </p:sp>
    </p:spTree>
    <p:extLst>
      <p:ext uri="{BB962C8B-B14F-4D97-AF65-F5344CB8AC3E}">
        <p14:creationId xmlns:p14="http://schemas.microsoft.com/office/powerpoint/2010/main" val="461289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215232"/>
            <a:ext cx="4040188" cy="639762"/>
          </a:xfrm>
        </p:spPr>
        <p:txBody>
          <a:bodyPr anchor="b">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1854994"/>
            <a:ext cx="4040188" cy="4551302"/>
          </a:xfrm>
        </p:spPr>
        <p:txBody>
          <a:bodyPr/>
          <a:lstStyle>
            <a:lvl1pPr>
              <a:defRPr sz="2000">
                <a:solidFill>
                  <a:schemeClr val="bg2">
                    <a:lumMod val="7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dirty="0"/>
          </a:p>
        </p:txBody>
      </p:sp>
      <p:sp>
        <p:nvSpPr>
          <p:cNvPr id="5" name="Text Placeholder 4"/>
          <p:cNvSpPr>
            <a:spLocks noGrp="1"/>
          </p:cNvSpPr>
          <p:nvPr>
            <p:ph type="body" sz="quarter" idx="3"/>
          </p:nvPr>
        </p:nvSpPr>
        <p:spPr>
          <a:xfrm>
            <a:off x="4645025" y="1215232"/>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5" y="1854994"/>
            <a:ext cx="4041775" cy="4551302"/>
          </a:xfrm>
        </p:spPr>
        <p:txBody>
          <a:bodyPr/>
          <a:lstStyle>
            <a:lvl1pPr>
              <a:defRPr sz="2000">
                <a:solidFill>
                  <a:schemeClr val="bg2">
                    <a:lumMod val="7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dirty="0"/>
          </a:p>
        </p:txBody>
      </p:sp>
      <p:sp>
        <p:nvSpPr>
          <p:cNvPr id="7" name="Date Placeholder 6"/>
          <p:cNvSpPr>
            <a:spLocks noGrp="1"/>
          </p:cNvSpPr>
          <p:nvPr>
            <p:ph type="dt" sz="half" idx="10"/>
          </p:nvPr>
        </p:nvSpPr>
        <p:spPr/>
        <p:txBody>
          <a:bodyPr/>
          <a:lstStyle/>
          <a:p>
            <a:fld id="{7952658E-293F-E844-B442-43CC2CDE7AD3}" type="datetimeFigureOut">
              <a:rPr lang="en-US" smtClean="0"/>
              <a:t>10/22/19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15917B-5875-A84F-B9DB-8C83A3D357F9}" type="slidenum">
              <a:rPr lang="en-US" smtClean="0"/>
              <a:t>‹#›</a:t>
            </a:fld>
            <a:endParaRPr lang="en-US"/>
          </a:p>
        </p:txBody>
      </p:sp>
    </p:spTree>
    <p:extLst>
      <p:ext uri="{BB962C8B-B14F-4D97-AF65-F5344CB8AC3E}">
        <p14:creationId xmlns:p14="http://schemas.microsoft.com/office/powerpoint/2010/main" val="2536731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dirty="0"/>
          </a:p>
        </p:txBody>
      </p:sp>
      <p:sp>
        <p:nvSpPr>
          <p:cNvPr id="4" name="Date Placeholder 3"/>
          <p:cNvSpPr>
            <a:spLocks noGrp="1"/>
          </p:cNvSpPr>
          <p:nvPr>
            <p:ph type="dt" sz="half" idx="10"/>
          </p:nvPr>
        </p:nvSpPr>
        <p:spPr/>
        <p:txBody>
          <a:bodyPr/>
          <a:lstStyle/>
          <a:p>
            <a:fld id="{7952658E-293F-E844-B442-43CC2CDE7AD3}"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5917B-5875-A84F-B9DB-8C83A3D357F9}" type="slidenum">
              <a:rPr lang="en-US" smtClean="0"/>
              <a:t>‹#›</a:t>
            </a:fld>
            <a:endParaRPr lang="en-US"/>
          </a:p>
        </p:txBody>
      </p:sp>
      <p:sp>
        <p:nvSpPr>
          <p:cNvPr id="7" name="Title 1"/>
          <p:cNvSpPr txBox="1">
            <a:spLocks/>
          </p:cNvSpPr>
          <p:nvPr/>
        </p:nvSpPr>
        <p:spPr>
          <a:xfrm>
            <a:off x="1792288" y="5154295"/>
            <a:ext cx="5486400" cy="566738"/>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2000" b="1" i="0" kern="1200" spc="0">
                <a:solidFill>
                  <a:schemeClr val="bg2">
                    <a:lumMod val="90000"/>
                  </a:schemeClr>
                </a:solidFill>
                <a:latin typeface="Franklin Gothic Medium"/>
                <a:ea typeface="+mj-ea"/>
                <a:cs typeface="Franklin Gothic Medium"/>
              </a:defRPr>
            </a:lvl1pPr>
          </a:lstStyle>
          <a:p>
            <a:r>
              <a:rPr lang="en-AU"/>
              <a:t>Click to edit Master title style</a:t>
            </a:r>
            <a:endParaRPr lang="en-US" dirty="0"/>
          </a:p>
        </p:txBody>
      </p:sp>
      <p:sp>
        <p:nvSpPr>
          <p:cNvPr id="8" name="Picture Placeholder 2"/>
          <p:cNvSpPr>
            <a:spLocks noGrp="1"/>
          </p:cNvSpPr>
          <p:nvPr>
            <p:ph type="pic" idx="1"/>
          </p:nvPr>
        </p:nvSpPr>
        <p:spPr>
          <a:xfrm>
            <a:off x="1792288" y="96647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Drag picture to placeholder or click icon to add</a:t>
            </a:r>
            <a:endParaRPr lang="en-US" dirty="0"/>
          </a:p>
        </p:txBody>
      </p:sp>
      <p:sp>
        <p:nvSpPr>
          <p:cNvPr id="9" name="Text Placeholder 3"/>
          <p:cNvSpPr>
            <a:spLocks noGrp="1"/>
          </p:cNvSpPr>
          <p:nvPr>
            <p:ph type="body" sz="half" idx="2"/>
          </p:nvPr>
        </p:nvSpPr>
        <p:spPr>
          <a:xfrm>
            <a:off x="1792288" y="572103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Tree>
    <p:extLst>
      <p:ext uri="{BB962C8B-B14F-4D97-AF65-F5344CB8AC3E}">
        <p14:creationId xmlns:p14="http://schemas.microsoft.com/office/powerpoint/2010/main" val="3274882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9" name="Rectangle 8"/>
          <p:cNvSpPr/>
          <p:nvPr/>
        </p:nvSpPr>
        <p:spPr>
          <a:xfrm>
            <a:off x="0" y="0"/>
            <a:ext cx="9144000" cy="804371"/>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rot="16200000">
            <a:off x="-227863" y="1660389"/>
            <a:ext cx="5234971" cy="3864843"/>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dirty="0"/>
          </a:p>
        </p:txBody>
      </p:sp>
      <p:sp>
        <p:nvSpPr>
          <p:cNvPr id="4" name="Date Placeholder 3"/>
          <p:cNvSpPr>
            <a:spLocks noGrp="1"/>
          </p:cNvSpPr>
          <p:nvPr>
            <p:ph type="dt" sz="half" idx="10"/>
          </p:nvPr>
        </p:nvSpPr>
        <p:spPr/>
        <p:txBody>
          <a:bodyPr/>
          <a:lstStyle/>
          <a:p>
            <a:fld id="{7952658E-293F-E844-B442-43CC2CDE7AD3}"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5917B-5875-A84F-B9DB-8C83A3D357F9}" type="slidenum">
              <a:rPr lang="en-US" smtClean="0"/>
              <a:t>‹#›</a:t>
            </a:fld>
            <a:endParaRPr lang="en-US"/>
          </a:p>
        </p:txBody>
      </p:sp>
      <p:sp>
        <p:nvSpPr>
          <p:cNvPr id="7" name="Picture Placeholder 2"/>
          <p:cNvSpPr>
            <a:spLocks noGrp="1"/>
          </p:cNvSpPr>
          <p:nvPr>
            <p:ph type="pic" idx="13"/>
          </p:nvPr>
        </p:nvSpPr>
        <p:spPr>
          <a:xfrm>
            <a:off x="4567615" y="966469"/>
            <a:ext cx="4133218" cy="52438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Drag picture to placeholder or click icon to add</a:t>
            </a:r>
            <a:endParaRPr lang="en-US" dirty="0"/>
          </a:p>
        </p:txBody>
      </p:sp>
      <p:sp>
        <p:nvSpPr>
          <p:cNvPr id="8" name="Title 1"/>
          <p:cNvSpPr>
            <a:spLocks noGrp="1"/>
          </p:cNvSpPr>
          <p:nvPr>
            <p:ph type="title"/>
          </p:nvPr>
        </p:nvSpPr>
        <p:spPr>
          <a:xfrm>
            <a:off x="457200" y="196470"/>
            <a:ext cx="8229600" cy="477138"/>
          </a:xfrm>
        </p:spPr>
        <p:txBody>
          <a:bodyPr/>
          <a:lstStyle/>
          <a:p>
            <a:r>
              <a:rPr lang="en-AU"/>
              <a:t>Click to edit Master title style</a:t>
            </a:r>
            <a:endParaRPr lang="en-US" dirty="0"/>
          </a:p>
        </p:txBody>
      </p:sp>
    </p:spTree>
    <p:extLst>
      <p:ext uri="{BB962C8B-B14F-4D97-AF65-F5344CB8AC3E}">
        <p14:creationId xmlns:p14="http://schemas.microsoft.com/office/powerpoint/2010/main" val="3379293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9144000" cy="804371"/>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7952658E-293F-E844-B442-43CC2CDE7AD3}" type="datetimeFigureOut">
              <a:rPr lang="en-US" smtClean="0"/>
              <a:t>10/22/19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5917B-5875-A84F-B9DB-8C83A3D357F9}" type="slidenum">
              <a:rPr lang="en-US" smtClean="0"/>
              <a:t>‹#›</a:t>
            </a:fld>
            <a:endParaRPr lang="en-US"/>
          </a:p>
        </p:txBody>
      </p:sp>
      <p:sp>
        <p:nvSpPr>
          <p:cNvPr id="9" name="TextBox 8"/>
          <p:cNvSpPr txBox="1"/>
          <p:nvPr/>
        </p:nvSpPr>
        <p:spPr>
          <a:xfrm>
            <a:off x="1319065" y="43503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55390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050"/>
            <a:ext cx="5111750" cy="5853113"/>
          </a:xfrm>
        </p:spPr>
        <p:txBody>
          <a:bodyPr/>
          <a:lstStyle>
            <a:lvl1pPr>
              <a:defRPr sz="2400">
                <a:solidFill>
                  <a:schemeClr val="bg2"/>
                </a:solidFill>
              </a:defRPr>
            </a:lvl1pPr>
            <a:lvl2pPr>
              <a:spcBef>
                <a:spcPts val="1200"/>
              </a:spcBef>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7952658E-293F-E844-B442-43CC2CDE7AD3}" type="datetimeFigureOut">
              <a:rPr lang="en-US" smtClean="0"/>
              <a:t>10/22/19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5917B-5875-A84F-B9DB-8C83A3D357F9}" type="slidenum">
              <a:rPr lang="en-US" smtClean="0"/>
              <a:t>‹#›</a:t>
            </a:fld>
            <a:endParaRPr lang="en-US"/>
          </a:p>
        </p:txBody>
      </p:sp>
    </p:spTree>
    <p:extLst>
      <p:ext uri="{BB962C8B-B14F-4D97-AF65-F5344CB8AC3E}">
        <p14:creationId xmlns:p14="http://schemas.microsoft.com/office/powerpoint/2010/main" val="2074990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gs>
            <a:gs pos="100000">
              <a:schemeClr val="bg2">
                <a:lumMod val="90000"/>
              </a:schemeClr>
            </a:gs>
          </a:gsLst>
          <a:lin ang="16200000" scaled="0"/>
          <a:tileRect/>
        </a:gradFill>
        <a:effectLst/>
      </p:bgPr>
    </p:bg>
    <p:spTree>
      <p:nvGrpSpPr>
        <p:cNvPr id="1" name=""/>
        <p:cNvGrpSpPr/>
        <p:nvPr/>
      </p:nvGrpSpPr>
      <p:grpSpPr>
        <a:xfrm>
          <a:off x="0" y="0"/>
          <a:ext cx="0" cy="0"/>
          <a:chOff x="0" y="0"/>
          <a:chExt cx="0" cy="0"/>
        </a:xfrm>
      </p:grpSpPr>
      <p:sp>
        <p:nvSpPr>
          <p:cNvPr id="8" name="Rectangle 7"/>
          <p:cNvSpPr/>
          <p:nvPr/>
        </p:nvSpPr>
        <p:spPr>
          <a:xfrm>
            <a:off x="0" y="0"/>
            <a:ext cx="9144000" cy="799910"/>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196470"/>
            <a:ext cx="8229600" cy="477138"/>
          </a:xfrm>
          <a:prstGeom prst="rect">
            <a:avLst/>
          </a:prstGeom>
        </p:spPr>
        <p:txBody>
          <a:bodyPr vert="horz" lIns="91440" tIns="45720" rIns="91440" bIns="45720" rtlCol="0" anchor="b" anchorCtr="0">
            <a:noAutofit/>
          </a:bodyPr>
          <a:lstStyle/>
          <a:p>
            <a:r>
              <a:rPr lang="en-AU"/>
              <a:t>Click to edit Master title style</a:t>
            </a:r>
            <a:endParaRPr lang="en-US" dirty="0"/>
          </a:p>
        </p:txBody>
      </p:sp>
      <p:sp>
        <p:nvSpPr>
          <p:cNvPr id="3" name="Text Placeholder 2"/>
          <p:cNvSpPr>
            <a:spLocks noGrp="1"/>
          </p:cNvSpPr>
          <p:nvPr>
            <p:ph type="body" idx="1"/>
          </p:nvPr>
        </p:nvSpPr>
        <p:spPr>
          <a:xfrm>
            <a:off x="457200" y="1010413"/>
            <a:ext cx="8229600" cy="5402900"/>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dirty="0"/>
          </a:p>
        </p:txBody>
      </p:sp>
      <p:sp>
        <p:nvSpPr>
          <p:cNvPr id="7" name="Rectangle 6"/>
          <p:cNvSpPr/>
          <p:nvPr/>
        </p:nvSpPr>
        <p:spPr>
          <a:xfrm>
            <a:off x="0" y="6637849"/>
            <a:ext cx="9144000" cy="220151"/>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6637849"/>
            <a:ext cx="2133600" cy="220151"/>
          </a:xfrm>
          <a:prstGeom prst="rect">
            <a:avLst/>
          </a:prstGeom>
        </p:spPr>
        <p:txBody>
          <a:bodyPr vert="horz" lIns="91440" tIns="45720" rIns="91440" bIns="45720" rtlCol="0" anchor="ctr"/>
          <a:lstStyle>
            <a:lvl1pPr algn="l">
              <a:defRPr sz="1000">
                <a:solidFill>
                  <a:schemeClr val="tx2">
                    <a:lumMod val="20000"/>
                    <a:lumOff val="80000"/>
                  </a:schemeClr>
                </a:solidFill>
                <a:latin typeface="Franklin Gothic Book"/>
                <a:cs typeface="Franklin Gothic Book"/>
              </a:defRPr>
            </a:lvl1pPr>
          </a:lstStyle>
          <a:p>
            <a:fld id="{7952658E-293F-E844-B442-43CC2CDE7AD3}" type="datetimeFigureOut">
              <a:rPr lang="en-US" smtClean="0"/>
              <a:t>10/22/19</a:t>
            </a:fld>
            <a:endParaRPr lang="en-US"/>
          </a:p>
        </p:txBody>
      </p:sp>
      <p:sp>
        <p:nvSpPr>
          <p:cNvPr id="5" name="Footer Placeholder 4"/>
          <p:cNvSpPr>
            <a:spLocks noGrp="1"/>
          </p:cNvSpPr>
          <p:nvPr>
            <p:ph type="ftr" sz="quarter" idx="3"/>
          </p:nvPr>
        </p:nvSpPr>
        <p:spPr>
          <a:xfrm>
            <a:off x="3124200" y="6637849"/>
            <a:ext cx="2895600" cy="227168"/>
          </a:xfrm>
          <a:prstGeom prst="rect">
            <a:avLst/>
          </a:prstGeom>
        </p:spPr>
        <p:txBody>
          <a:bodyPr vert="horz" lIns="91440" tIns="45720" rIns="91440" bIns="45720" rtlCol="0" anchor="ctr"/>
          <a:lstStyle>
            <a:lvl1pPr algn="ctr">
              <a:defRPr sz="1000">
                <a:solidFill>
                  <a:srgbClr val="C6D9F1"/>
                </a:solidFill>
                <a:latin typeface="Franklin Gothic Book"/>
                <a:cs typeface="Franklin Gothic Book"/>
              </a:defRPr>
            </a:lvl1pPr>
          </a:lstStyle>
          <a:p>
            <a:endParaRPr lang="en-US"/>
          </a:p>
        </p:txBody>
      </p:sp>
      <p:sp>
        <p:nvSpPr>
          <p:cNvPr id="6" name="Slide Number Placeholder 5"/>
          <p:cNvSpPr>
            <a:spLocks noGrp="1"/>
          </p:cNvSpPr>
          <p:nvPr>
            <p:ph type="sldNum" sz="quarter" idx="4"/>
          </p:nvPr>
        </p:nvSpPr>
        <p:spPr>
          <a:xfrm>
            <a:off x="6553200" y="6637849"/>
            <a:ext cx="2133600" cy="227168"/>
          </a:xfrm>
          <a:prstGeom prst="rect">
            <a:avLst/>
          </a:prstGeom>
        </p:spPr>
        <p:txBody>
          <a:bodyPr vert="horz" lIns="91440" tIns="45720" rIns="91440" bIns="45720" rtlCol="0" anchor="ctr"/>
          <a:lstStyle>
            <a:lvl1pPr algn="r">
              <a:defRPr sz="1200">
                <a:solidFill>
                  <a:srgbClr val="C6D9F1"/>
                </a:solidFill>
              </a:defRPr>
            </a:lvl1pPr>
          </a:lstStyle>
          <a:p>
            <a:fld id="{2A15917B-5875-A84F-B9DB-8C83A3D357F9}" type="slidenum">
              <a:rPr lang="en-US" smtClean="0"/>
              <a:t>‹#›</a:t>
            </a:fld>
            <a:endParaRPr lang="en-US"/>
          </a:p>
        </p:txBody>
      </p:sp>
    </p:spTree>
    <p:extLst>
      <p:ext uri="{BB962C8B-B14F-4D97-AF65-F5344CB8AC3E}">
        <p14:creationId xmlns:p14="http://schemas.microsoft.com/office/powerpoint/2010/main" val="1111606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2400" b="0" i="0" kern="1200" spc="0">
          <a:solidFill>
            <a:schemeClr val="bg2">
              <a:lumMod val="90000"/>
            </a:schemeClr>
          </a:solidFill>
          <a:latin typeface="Franklin Gothic Medium"/>
          <a:ea typeface="+mj-ea"/>
          <a:cs typeface="Franklin Gothic Medium"/>
        </a:defRPr>
      </a:lvl1pPr>
    </p:titleStyle>
    <p:bodyStyle>
      <a:lvl1pPr marL="0" indent="0" algn="l" defTabSz="457200" rtl="0" eaLnBrk="1" latinLnBrk="0" hangingPunct="1">
        <a:spcBef>
          <a:spcPct val="20000"/>
        </a:spcBef>
        <a:buFont typeface="Arial"/>
        <a:buNone/>
        <a:defRPr sz="2400" b="0" i="0" kern="1200">
          <a:solidFill>
            <a:schemeClr val="accent1">
              <a:lumMod val="75000"/>
            </a:schemeClr>
          </a:solidFill>
          <a:latin typeface="Franklin Gothic Medium"/>
          <a:ea typeface="+mn-ea"/>
          <a:cs typeface="Franklin Gothic Medium"/>
        </a:defRPr>
      </a:lvl1pPr>
      <a:lvl2pPr marL="0" indent="0" algn="l" defTabSz="457200" rtl="0" eaLnBrk="1" latinLnBrk="0" hangingPunct="1">
        <a:spcBef>
          <a:spcPct val="20000"/>
        </a:spcBef>
        <a:buFont typeface="Arial"/>
        <a:buNone/>
        <a:defRPr sz="2400" kern="1200">
          <a:solidFill>
            <a:schemeClr val="accent1">
              <a:lumMod val="50000"/>
            </a:schemeClr>
          </a:solidFill>
          <a:latin typeface="Franklin Gothic Book"/>
          <a:ea typeface="+mn-ea"/>
          <a:cs typeface="Franklin Gothic Book"/>
        </a:defRPr>
      </a:lvl2pPr>
      <a:lvl3pPr marL="432000" indent="-216000" algn="l" defTabSz="457200" rtl="0" eaLnBrk="1" latinLnBrk="0" hangingPunct="1">
        <a:spcBef>
          <a:spcPts val="500"/>
        </a:spcBef>
        <a:buSzPct val="80000"/>
        <a:buFont typeface="Wingdings" charset="2"/>
        <a:buChar char="§"/>
        <a:defRPr sz="2400" kern="1200">
          <a:solidFill>
            <a:schemeClr val="accent1">
              <a:lumMod val="50000"/>
            </a:schemeClr>
          </a:solidFill>
          <a:latin typeface="Franklin Gothic Book"/>
          <a:ea typeface="+mn-ea"/>
          <a:cs typeface="Franklin Gothic Book"/>
        </a:defRPr>
      </a:lvl3pPr>
      <a:lvl4pPr marL="684000" indent="-216000" algn="l" defTabSz="457200" rtl="0" eaLnBrk="1" latinLnBrk="0" hangingPunct="1">
        <a:spcBef>
          <a:spcPct val="20000"/>
        </a:spcBef>
        <a:buSzPct val="100000"/>
        <a:buFont typeface="Arial"/>
        <a:buChar char="•"/>
        <a:defRPr sz="2000" b="0" i="0" kern="1200">
          <a:solidFill>
            <a:schemeClr val="accent1">
              <a:lumMod val="50000"/>
            </a:schemeClr>
          </a:solidFill>
          <a:latin typeface="Franklin Gothic Book"/>
          <a:ea typeface="+mn-ea"/>
          <a:cs typeface="Franklin Gothic Book"/>
        </a:defRPr>
      </a:lvl4pPr>
      <a:lvl5pPr marL="907200" indent="-216000" algn="l" defTabSz="457200" rtl="0" eaLnBrk="1" latinLnBrk="0" hangingPunct="1">
        <a:spcBef>
          <a:spcPct val="20000"/>
        </a:spcBef>
        <a:buSzPct val="70000"/>
        <a:buFont typeface="Wingdings" charset="2"/>
        <a:buChar char="§"/>
        <a:defRPr sz="2000" kern="1200">
          <a:solidFill>
            <a:schemeClr val="accent1">
              <a:lumMod val="50000"/>
            </a:schemeClr>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16166"/>
            <a:ext cx="9144000" cy="3452913"/>
          </a:xfrm>
        </p:spPr>
        <p:txBody>
          <a:bodyPr>
            <a:normAutofit/>
          </a:bodyPr>
          <a:lstStyle/>
          <a:p>
            <a:r>
              <a:rPr lang="en-AU" sz="3200" dirty="0">
                <a:solidFill>
                  <a:schemeClr val="tx2">
                    <a:lumMod val="75000"/>
                  </a:schemeClr>
                </a:solidFill>
              </a:rPr>
              <a:t>A Sustainable Future:</a:t>
            </a:r>
            <a:br>
              <a:rPr lang="en-AU" sz="3200" dirty="0">
                <a:solidFill>
                  <a:schemeClr val="tx2">
                    <a:lumMod val="75000"/>
                  </a:schemeClr>
                </a:solidFill>
              </a:rPr>
            </a:br>
            <a:r>
              <a:rPr lang="en-AU" sz="2800" dirty="0">
                <a:solidFill>
                  <a:schemeClr val="tx2">
                    <a:lumMod val="75000"/>
                  </a:schemeClr>
                </a:solidFill>
              </a:rPr>
              <a:t>Social Science and the Struggle to Avert </a:t>
            </a:r>
            <a:br>
              <a:rPr lang="en-AU" sz="2800" dirty="0">
                <a:solidFill>
                  <a:schemeClr val="tx2">
                    <a:lumMod val="75000"/>
                  </a:schemeClr>
                </a:solidFill>
              </a:rPr>
            </a:br>
            <a:r>
              <a:rPr lang="en-AU" sz="2800" dirty="0">
                <a:solidFill>
                  <a:schemeClr val="tx2">
                    <a:lumMod val="75000"/>
                  </a:schemeClr>
                </a:solidFill>
              </a:rPr>
              <a:t>an Environmental and Societal Collapse</a:t>
            </a:r>
            <a:br>
              <a:rPr lang="en-AU" sz="2800" dirty="0">
                <a:solidFill>
                  <a:schemeClr val="tx2">
                    <a:lumMod val="75000"/>
                  </a:schemeClr>
                </a:solidFill>
              </a:rPr>
            </a:br>
            <a:br>
              <a:rPr lang="en-AU" sz="2800" dirty="0">
                <a:solidFill>
                  <a:schemeClr val="tx2">
                    <a:lumMod val="75000"/>
                  </a:schemeClr>
                </a:solidFill>
              </a:rPr>
            </a:br>
            <a:r>
              <a:rPr lang="en-AU" sz="2800" dirty="0">
                <a:solidFill>
                  <a:srgbClr val="1F497D"/>
                </a:solidFill>
              </a:rPr>
              <a:t>Prof Thomas Reuter</a:t>
            </a:r>
            <a:br>
              <a:rPr lang="en-AU" dirty="0">
                <a:solidFill>
                  <a:srgbClr val="1F497D"/>
                </a:solidFill>
              </a:rPr>
            </a:br>
            <a:r>
              <a:rPr lang="en-AU" dirty="0">
                <a:solidFill>
                  <a:srgbClr val="1F497D"/>
                </a:solidFill>
              </a:rPr>
              <a:t>University of Melbourne</a:t>
            </a:r>
            <a:endParaRPr lang="en-US" dirty="0">
              <a:solidFill>
                <a:srgbClr val="1F497D"/>
              </a:solidFill>
            </a:endParaRPr>
          </a:p>
        </p:txBody>
      </p:sp>
      <p:sp>
        <p:nvSpPr>
          <p:cNvPr id="3" name="Subtitle 2"/>
          <p:cNvSpPr>
            <a:spLocks noGrp="1"/>
          </p:cNvSpPr>
          <p:nvPr>
            <p:ph type="subTitle" idx="1"/>
          </p:nvPr>
        </p:nvSpPr>
        <p:spPr>
          <a:xfrm>
            <a:off x="0" y="3727851"/>
            <a:ext cx="9144000" cy="2914316"/>
          </a:xfrm>
        </p:spPr>
        <p:txBody>
          <a:bodyPr>
            <a:normAutofit/>
          </a:bodyPr>
          <a:lstStyle/>
          <a:p>
            <a:endParaRPr lang="en-GB" b="1" dirty="0">
              <a:solidFill>
                <a:schemeClr val="tx2"/>
              </a:solidFill>
            </a:endParaRPr>
          </a:p>
          <a:p>
            <a:endParaRPr lang="en-GB" dirty="0">
              <a:solidFill>
                <a:schemeClr val="tx2"/>
              </a:solidFill>
            </a:endParaRPr>
          </a:p>
          <a:p>
            <a:endParaRPr lang="en-GB" dirty="0">
              <a:solidFill>
                <a:srgbClr val="1F497D"/>
              </a:solidFill>
            </a:endParaRPr>
          </a:p>
          <a:p>
            <a:r>
              <a:rPr lang="en-AU" dirty="0">
                <a:solidFill>
                  <a:srgbClr val="1F497D"/>
                </a:solidFill>
              </a:rPr>
              <a:t>Introductory presentation @ Academia </a:t>
            </a:r>
            <a:r>
              <a:rPr lang="en-AU" dirty="0" err="1">
                <a:solidFill>
                  <a:srgbClr val="1F497D"/>
                </a:solidFill>
              </a:rPr>
              <a:t>Europaea</a:t>
            </a:r>
            <a:endParaRPr lang="en-GB" dirty="0">
              <a:solidFill>
                <a:srgbClr val="1F497D"/>
              </a:solidFill>
            </a:endParaRPr>
          </a:p>
          <a:p>
            <a:endParaRPr lang="en-GB" dirty="0">
              <a:solidFill>
                <a:srgbClr val="1F497D"/>
              </a:solidFill>
            </a:endParaRPr>
          </a:p>
          <a:p>
            <a:r>
              <a:rPr lang="en-GB" dirty="0">
                <a:solidFill>
                  <a:srgbClr val="1F497D"/>
                </a:solidFill>
              </a:rPr>
              <a:t>Barcelona, 25 October 2019</a:t>
            </a:r>
          </a:p>
        </p:txBody>
      </p:sp>
    </p:spTree>
    <p:extLst>
      <p:ext uri="{BB962C8B-B14F-4D97-AF65-F5344CB8AC3E}">
        <p14:creationId xmlns:p14="http://schemas.microsoft.com/office/powerpoint/2010/main" val="1090438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02739"/>
            <a:ext cx="9143999" cy="1112231"/>
          </a:xfrm>
        </p:spPr>
        <p:txBody>
          <a:bodyPr/>
          <a:lstStyle/>
          <a:p>
            <a:r>
              <a:rPr lang="en-AU" sz="2800" b="1" spc="300" dirty="0"/>
              <a:t>Overall effect = the growing FOOD GAP</a:t>
            </a:r>
            <a:endParaRPr lang="en-AU" sz="1200" b="1" spc="300" dirty="0"/>
          </a:p>
        </p:txBody>
      </p:sp>
      <p:sp>
        <p:nvSpPr>
          <p:cNvPr id="3" name="Content Placeholder 2"/>
          <p:cNvSpPr>
            <a:spLocks noGrp="1"/>
          </p:cNvSpPr>
          <p:nvPr>
            <p:ph idx="1"/>
          </p:nvPr>
        </p:nvSpPr>
        <p:spPr>
          <a:xfrm>
            <a:off x="111640" y="809492"/>
            <a:ext cx="9032359" cy="5778096"/>
          </a:xfrm>
        </p:spPr>
        <p:txBody>
          <a:bodyPr>
            <a:normAutofit/>
          </a:bodyPr>
          <a:lstStyle/>
          <a:p>
            <a:endParaRPr lang="en-US" sz="2200" b="1" dirty="0">
              <a:solidFill>
                <a:srgbClr val="1F497D"/>
              </a:solidFill>
            </a:endParaRPr>
          </a:p>
          <a:p>
            <a:endParaRPr lang="en-US" b="1" dirty="0"/>
          </a:p>
        </p:txBody>
      </p:sp>
      <p:pic>
        <p:nvPicPr>
          <p:cNvPr id="6" name="Picture 5">
            <a:extLst>
              <a:ext uri="{FF2B5EF4-FFF2-40B4-BE49-F238E27FC236}">
                <a16:creationId xmlns:a16="http://schemas.microsoft.com/office/drawing/2014/main" id="{2855200D-D6C1-C046-AC8F-ECD6E409199F}"/>
              </a:ext>
            </a:extLst>
          </p:cNvPr>
          <p:cNvPicPr>
            <a:picLocks noChangeAspect="1"/>
          </p:cNvPicPr>
          <p:nvPr/>
        </p:nvPicPr>
        <p:blipFill>
          <a:blip r:embed="rId3"/>
          <a:stretch>
            <a:fillRect/>
          </a:stretch>
        </p:blipFill>
        <p:spPr>
          <a:xfrm>
            <a:off x="1132515" y="809290"/>
            <a:ext cx="6705600" cy="5778500"/>
          </a:xfrm>
          <a:prstGeom prst="rect">
            <a:avLst/>
          </a:prstGeom>
        </p:spPr>
      </p:pic>
    </p:spTree>
    <p:extLst>
      <p:ext uri="{BB962C8B-B14F-4D97-AF65-F5344CB8AC3E}">
        <p14:creationId xmlns:p14="http://schemas.microsoft.com/office/powerpoint/2010/main" val="2121382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8131"/>
            <a:ext cx="9143999" cy="867623"/>
          </a:xfrm>
        </p:spPr>
        <p:txBody>
          <a:bodyPr/>
          <a:lstStyle/>
          <a:p>
            <a:r>
              <a:rPr lang="en-AU" b="1" spc="300" dirty="0"/>
              <a:t>3. Ecological Change: Risks for Food Production</a:t>
            </a:r>
            <a:br>
              <a:rPr lang="en-AU" b="1" spc="300" dirty="0"/>
            </a:br>
            <a:r>
              <a:rPr lang="en-AU" b="1" spc="300" dirty="0"/>
              <a:t>Example: World Water Security Crisis</a:t>
            </a:r>
          </a:p>
        </p:txBody>
      </p:sp>
      <p:sp>
        <p:nvSpPr>
          <p:cNvPr id="3" name="Content Placeholder 2"/>
          <p:cNvSpPr>
            <a:spLocks noGrp="1"/>
          </p:cNvSpPr>
          <p:nvPr>
            <p:ph idx="1"/>
          </p:nvPr>
        </p:nvSpPr>
        <p:spPr>
          <a:xfrm>
            <a:off x="111640" y="809492"/>
            <a:ext cx="9032359" cy="5778096"/>
          </a:xfrm>
        </p:spPr>
        <p:txBody>
          <a:bodyPr>
            <a:normAutofit/>
          </a:bodyPr>
          <a:lstStyle/>
          <a:p>
            <a:endParaRPr lang="en-US" sz="2200" b="1" dirty="0">
              <a:solidFill>
                <a:srgbClr val="1F497D"/>
              </a:solidFill>
            </a:endParaRPr>
          </a:p>
          <a:p>
            <a:endParaRPr lang="en-US" b="1" dirty="0"/>
          </a:p>
          <a:p>
            <a:endParaRPr lang="en-US" b="1" dirty="0"/>
          </a:p>
        </p:txBody>
      </p:sp>
      <p:pic>
        <p:nvPicPr>
          <p:cNvPr id="7" name="Picture 6" descr="serveimage-3.png"/>
          <p:cNvPicPr>
            <a:picLocks noChangeAspect="1"/>
          </p:cNvPicPr>
          <p:nvPr/>
        </p:nvPicPr>
        <p:blipFill rotWithShape="1">
          <a:blip r:embed="rId3">
            <a:extLst>
              <a:ext uri="{28A0092B-C50C-407E-A947-70E740481C1C}">
                <a14:useLocalDpi xmlns:a14="http://schemas.microsoft.com/office/drawing/2010/main" val="0"/>
              </a:ext>
            </a:extLst>
          </a:blip>
          <a:srcRect l="652" r="992" b="1759"/>
          <a:stretch/>
        </p:blipFill>
        <p:spPr>
          <a:xfrm>
            <a:off x="1" y="799250"/>
            <a:ext cx="9144000" cy="4577565"/>
          </a:xfrm>
          <a:prstGeom prst="rect">
            <a:avLst/>
          </a:prstGeom>
        </p:spPr>
      </p:pic>
    </p:spTree>
    <p:extLst>
      <p:ext uri="{BB962C8B-B14F-4D97-AF65-F5344CB8AC3E}">
        <p14:creationId xmlns:p14="http://schemas.microsoft.com/office/powerpoint/2010/main" val="278251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AU" dirty="0"/>
          </a:p>
        </p:txBody>
      </p:sp>
      <p:sp>
        <p:nvSpPr>
          <p:cNvPr id="5" name="TextBox 4"/>
          <p:cNvSpPr txBox="1"/>
          <p:nvPr/>
        </p:nvSpPr>
        <p:spPr>
          <a:xfrm>
            <a:off x="30732" y="0"/>
            <a:ext cx="9367268" cy="584776"/>
          </a:xfrm>
          <a:prstGeom prst="rect">
            <a:avLst/>
          </a:prstGeom>
          <a:noFill/>
        </p:spPr>
        <p:txBody>
          <a:bodyPr wrap="square" rtlCol="0">
            <a:spAutoFit/>
          </a:bodyPr>
          <a:lstStyle/>
          <a:p>
            <a:pPr algn="ctr"/>
            <a:r>
              <a:rPr lang="en-AU" sz="3200" dirty="0">
                <a:solidFill>
                  <a:schemeClr val="bg1"/>
                </a:solidFill>
              </a:rPr>
              <a:t>Example: 3 degrees of warming - effect on yields</a:t>
            </a:r>
            <a:endParaRPr lang="en-AU" sz="2800" dirty="0">
              <a:solidFill>
                <a:schemeClr val="bg1"/>
              </a:solidFill>
            </a:endParaRPr>
          </a:p>
        </p:txBody>
      </p:sp>
      <p:pic>
        <p:nvPicPr>
          <p:cNvPr id="6" name="Picture 5" descr="Screen Shot 2017-08-14 at 11.38.0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8" y="996632"/>
            <a:ext cx="9136012" cy="5373308"/>
          </a:xfrm>
          <a:prstGeom prst="rect">
            <a:avLst/>
          </a:prstGeom>
        </p:spPr>
      </p:pic>
    </p:spTree>
    <p:extLst>
      <p:ext uri="{BB962C8B-B14F-4D97-AF65-F5344CB8AC3E}">
        <p14:creationId xmlns:p14="http://schemas.microsoft.com/office/powerpoint/2010/main" val="1259912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5867" y="98425"/>
            <a:ext cx="10532533" cy="523875"/>
          </a:xfrm>
        </p:spPr>
        <p:txBody>
          <a:bodyPr/>
          <a:lstStyle/>
          <a:p>
            <a:r>
              <a:rPr lang="en-AU" sz="3200" dirty="0"/>
              <a:t>4. Distribution Risks: Inequality &amp; Ability to Pay</a:t>
            </a:r>
          </a:p>
        </p:txBody>
      </p:sp>
      <p:sp>
        <p:nvSpPr>
          <p:cNvPr id="3" name="Subtitle 2"/>
          <p:cNvSpPr>
            <a:spLocks noGrp="1"/>
          </p:cNvSpPr>
          <p:nvPr>
            <p:ph type="subTitle" idx="1"/>
          </p:nvPr>
        </p:nvSpPr>
        <p:spPr>
          <a:xfrm>
            <a:off x="153504" y="5016884"/>
            <a:ext cx="3795755" cy="1532236"/>
          </a:xfrm>
        </p:spPr>
        <p:txBody>
          <a:bodyPr>
            <a:normAutofit fontScale="77500" lnSpcReduction="20000"/>
          </a:bodyPr>
          <a:lstStyle/>
          <a:p>
            <a:pPr marL="342900" indent="-342900" algn="l">
              <a:buFont typeface="Arial"/>
              <a:buChar char="•"/>
            </a:pPr>
            <a:r>
              <a:rPr lang="en-AU" dirty="0">
                <a:solidFill>
                  <a:srgbClr val="1F497D"/>
                </a:solidFill>
              </a:rPr>
              <a:t>The poorest countries are the first victims, but downwardly mobile working and middle classes in rich countries are also at risk, certainly in the event of a crisis</a:t>
            </a:r>
          </a:p>
        </p:txBody>
      </p:sp>
      <p:sp>
        <p:nvSpPr>
          <p:cNvPr id="5" name="TextBox 4"/>
          <p:cNvSpPr txBox="1"/>
          <p:nvPr/>
        </p:nvSpPr>
        <p:spPr>
          <a:xfrm>
            <a:off x="1255262" y="6549120"/>
            <a:ext cx="7094787" cy="369332"/>
          </a:xfrm>
          <a:prstGeom prst="rect">
            <a:avLst/>
          </a:prstGeom>
          <a:noFill/>
        </p:spPr>
        <p:txBody>
          <a:bodyPr wrap="square" rtlCol="0">
            <a:spAutoFit/>
          </a:bodyPr>
          <a:lstStyle/>
          <a:p>
            <a:r>
              <a:rPr lang="en-AU" dirty="0">
                <a:solidFill>
                  <a:schemeClr val="bg1"/>
                </a:solidFill>
              </a:rPr>
              <a:t>Source: </a:t>
            </a:r>
            <a:r>
              <a:rPr lang="en-AU" dirty="0" err="1">
                <a:solidFill>
                  <a:schemeClr val="bg1"/>
                </a:solidFill>
              </a:rPr>
              <a:t>Geocurrents</a:t>
            </a:r>
            <a:endParaRPr lang="en-AU" dirty="0">
              <a:solidFill>
                <a:schemeClr val="bg1"/>
              </a:solidFill>
            </a:endParaRPr>
          </a:p>
        </p:txBody>
      </p:sp>
      <p:pic>
        <p:nvPicPr>
          <p:cNvPr id="7" name="Picture 6" descr="Screen Shot 2017-08-14 at 2.42.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8323"/>
            <a:ext cx="9171910" cy="4253081"/>
          </a:xfrm>
          <a:prstGeom prst="rect">
            <a:avLst/>
          </a:prstGeom>
        </p:spPr>
      </p:pic>
      <p:sp>
        <p:nvSpPr>
          <p:cNvPr id="8" name="TextBox 7"/>
          <p:cNvSpPr txBox="1"/>
          <p:nvPr/>
        </p:nvSpPr>
        <p:spPr>
          <a:xfrm>
            <a:off x="4037612" y="4911404"/>
            <a:ext cx="5106388" cy="2215991"/>
          </a:xfrm>
          <a:prstGeom prst="rect">
            <a:avLst/>
          </a:prstGeom>
          <a:noFill/>
        </p:spPr>
        <p:txBody>
          <a:bodyPr wrap="square" rtlCol="0">
            <a:spAutoFit/>
          </a:bodyPr>
          <a:lstStyle/>
          <a:p>
            <a:pPr marL="285750" indent="-285750">
              <a:buFont typeface="Arial"/>
              <a:buChar char="•"/>
            </a:pPr>
            <a:r>
              <a:rPr lang="en-AU" sz="2400" dirty="0">
                <a:solidFill>
                  <a:srgbClr val="1F497D"/>
                </a:solidFill>
                <a:latin typeface="Franklin Gothic Medium"/>
                <a:cs typeface="Franklin Gothic Medium"/>
              </a:rPr>
              <a:t>Food affordability is already decreasing in many countries</a:t>
            </a:r>
          </a:p>
          <a:p>
            <a:pPr marL="285750" indent="-285750">
              <a:buFont typeface="Arial"/>
              <a:buChar char="•"/>
            </a:pPr>
            <a:r>
              <a:rPr lang="en-AU" sz="2400" dirty="0">
                <a:solidFill>
                  <a:schemeClr val="tx2"/>
                </a:solidFill>
              </a:rPr>
              <a:t>Market dependence (as sovereign local food systems are dismantled)</a:t>
            </a:r>
          </a:p>
          <a:p>
            <a:pPr marL="285750" indent="-285750">
              <a:buFont typeface="Arial"/>
              <a:buChar char="•"/>
            </a:pPr>
            <a:endParaRPr lang="en-AU" sz="2400" dirty="0">
              <a:solidFill>
                <a:srgbClr val="1F497D"/>
              </a:solidFill>
              <a:latin typeface="Franklin Gothic Medium"/>
              <a:cs typeface="Franklin Gothic Medium"/>
            </a:endParaRPr>
          </a:p>
          <a:p>
            <a:pPr marL="285750" indent="-285750">
              <a:buFont typeface="Arial"/>
              <a:buChar char="•"/>
            </a:pPr>
            <a:endParaRPr lang="en-AU" dirty="0"/>
          </a:p>
        </p:txBody>
      </p:sp>
    </p:spTree>
    <p:extLst>
      <p:ext uri="{BB962C8B-B14F-4D97-AF65-F5344CB8AC3E}">
        <p14:creationId xmlns:p14="http://schemas.microsoft.com/office/powerpoint/2010/main" val="2199936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1577" y="258445"/>
            <a:ext cx="10532533" cy="523875"/>
          </a:xfrm>
        </p:spPr>
        <p:txBody>
          <a:bodyPr/>
          <a:lstStyle/>
          <a:p>
            <a:r>
              <a:rPr lang="en-AU" dirty="0"/>
              <a:t>3. Distribution Risks:</a:t>
            </a:r>
            <a:br>
              <a:rPr lang="en-AU" dirty="0"/>
            </a:br>
            <a:r>
              <a:rPr lang="en-AU" dirty="0"/>
              <a:t>Food Market Cartels and Financial Speculation</a:t>
            </a:r>
          </a:p>
        </p:txBody>
      </p:sp>
      <p:sp>
        <p:nvSpPr>
          <p:cNvPr id="3" name="Subtitle 2"/>
          <p:cNvSpPr>
            <a:spLocks noGrp="1"/>
          </p:cNvSpPr>
          <p:nvPr>
            <p:ph type="subTitle" idx="1"/>
          </p:nvPr>
        </p:nvSpPr>
        <p:spPr>
          <a:xfrm>
            <a:off x="0" y="5768142"/>
            <a:ext cx="9144000" cy="1074420"/>
          </a:xfrm>
        </p:spPr>
        <p:txBody>
          <a:bodyPr>
            <a:normAutofit fontScale="92500"/>
          </a:bodyPr>
          <a:lstStyle/>
          <a:p>
            <a:pPr marL="342900" indent="-342900" algn="l">
              <a:buFont typeface="Arial"/>
              <a:buChar char="•"/>
            </a:pPr>
            <a:r>
              <a:rPr lang="en-AU" dirty="0">
                <a:solidFill>
                  <a:srgbClr val="1F497D"/>
                </a:solidFill>
              </a:rPr>
              <a:t>Market Capture (cartel formation) and </a:t>
            </a:r>
          </a:p>
          <a:p>
            <a:pPr marL="342900" indent="-342900" algn="l">
              <a:buFont typeface="Arial"/>
              <a:buChar char="•"/>
            </a:pPr>
            <a:r>
              <a:rPr lang="en-AU" dirty="0">
                <a:solidFill>
                  <a:srgbClr val="1F497D"/>
                </a:solidFill>
              </a:rPr>
              <a:t>Market Manipulation (speculators amplify and profit from volatility)</a:t>
            </a:r>
          </a:p>
        </p:txBody>
      </p:sp>
      <p:sp>
        <p:nvSpPr>
          <p:cNvPr id="5" name="TextBox 4"/>
          <p:cNvSpPr txBox="1"/>
          <p:nvPr/>
        </p:nvSpPr>
        <p:spPr>
          <a:xfrm>
            <a:off x="1255262" y="6549120"/>
            <a:ext cx="7094787" cy="369332"/>
          </a:xfrm>
          <a:prstGeom prst="rect">
            <a:avLst/>
          </a:prstGeom>
          <a:noFill/>
        </p:spPr>
        <p:txBody>
          <a:bodyPr wrap="square" rtlCol="0">
            <a:spAutoFit/>
          </a:bodyPr>
          <a:lstStyle/>
          <a:p>
            <a:r>
              <a:rPr lang="en-AU" dirty="0">
                <a:solidFill>
                  <a:schemeClr val="bg1"/>
                </a:solidFill>
              </a:rPr>
              <a:t>Source: </a:t>
            </a:r>
            <a:r>
              <a:rPr lang="en-AU" dirty="0" err="1">
                <a:solidFill>
                  <a:schemeClr val="bg1"/>
                </a:solidFill>
              </a:rPr>
              <a:t>Braodsheet</a:t>
            </a:r>
            <a:endParaRPr lang="en-AU" dirty="0">
              <a:solidFill>
                <a:schemeClr val="bg1"/>
              </a:solidFill>
            </a:endParaRPr>
          </a:p>
        </p:txBody>
      </p:sp>
      <p:pic>
        <p:nvPicPr>
          <p:cNvPr id="6" name="Picture 5">
            <a:extLst>
              <a:ext uri="{FF2B5EF4-FFF2-40B4-BE49-F238E27FC236}">
                <a16:creationId xmlns:a16="http://schemas.microsoft.com/office/drawing/2014/main" id="{3CC9E0DE-6E43-C249-B914-9E9AE427F51B}"/>
              </a:ext>
            </a:extLst>
          </p:cNvPr>
          <p:cNvPicPr>
            <a:picLocks noChangeAspect="1"/>
          </p:cNvPicPr>
          <p:nvPr/>
        </p:nvPicPr>
        <p:blipFill>
          <a:blip r:embed="rId3"/>
          <a:stretch>
            <a:fillRect/>
          </a:stretch>
        </p:blipFill>
        <p:spPr>
          <a:xfrm>
            <a:off x="532764" y="769720"/>
            <a:ext cx="8258262" cy="4998422"/>
          </a:xfrm>
          <a:prstGeom prst="rect">
            <a:avLst/>
          </a:prstGeom>
        </p:spPr>
      </p:pic>
    </p:spTree>
    <p:extLst>
      <p:ext uri="{BB962C8B-B14F-4D97-AF65-F5344CB8AC3E}">
        <p14:creationId xmlns:p14="http://schemas.microsoft.com/office/powerpoint/2010/main" val="669047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5867" y="98425"/>
            <a:ext cx="10532533" cy="523875"/>
          </a:xfrm>
        </p:spPr>
        <p:txBody>
          <a:bodyPr/>
          <a:lstStyle/>
          <a:p>
            <a:r>
              <a:rPr lang="en-AU" sz="3200" dirty="0"/>
              <a:t>3. Distribution Risks: Rising Food Price Volatility</a:t>
            </a:r>
          </a:p>
        </p:txBody>
      </p:sp>
      <p:sp>
        <p:nvSpPr>
          <p:cNvPr id="3" name="Subtitle 2"/>
          <p:cNvSpPr>
            <a:spLocks noGrp="1"/>
          </p:cNvSpPr>
          <p:nvPr>
            <p:ph type="subTitle" idx="1"/>
          </p:nvPr>
        </p:nvSpPr>
        <p:spPr>
          <a:xfrm>
            <a:off x="0" y="773761"/>
            <a:ext cx="2773676" cy="5880604"/>
          </a:xfrm>
        </p:spPr>
        <p:txBody>
          <a:bodyPr>
            <a:normAutofit fontScale="92500" lnSpcReduction="10000"/>
          </a:bodyPr>
          <a:lstStyle/>
          <a:p>
            <a:pPr marL="342900" indent="-342900" algn="l">
              <a:buFont typeface="Arial"/>
              <a:buChar char="•"/>
            </a:pPr>
            <a:r>
              <a:rPr lang="en-AU" dirty="0">
                <a:solidFill>
                  <a:srgbClr val="1F497D"/>
                </a:solidFill>
              </a:rPr>
              <a:t>Average food price index volatility from year to year was ~7% in 1991 -2006, but rose to 14% in 2007 and 2015 ! </a:t>
            </a:r>
          </a:p>
          <a:p>
            <a:pPr marL="342900" indent="-342900" algn="l">
              <a:buFont typeface="Arial"/>
              <a:buChar char="•"/>
            </a:pPr>
            <a:r>
              <a:rPr lang="en-AU" dirty="0">
                <a:solidFill>
                  <a:srgbClr val="1F497D"/>
                </a:solidFill>
              </a:rPr>
              <a:t>Monthly price level changes &gt;4 standard deviations from the annual average rose from 8 out of 187 between 1991 and 2007 to 48 out of 99 since then</a:t>
            </a:r>
          </a:p>
        </p:txBody>
      </p:sp>
      <p:sp>
        <p:nvSpPr>
          <p:cNvPr id="5" name="TextBox 4"/>
          <p:cNvSpPr txBox="1"/>
          <p:nvPr/>
        </p:nvSpPr>
        <p:spPr>
          <a:xfrm>
            <a:off x="1255262" y="6549120"/>
            <a:ext cx="7094787" cy="369332"/>
          </a:xfrm>
          <a:prstGeom prst="rect">
            <a:avLst/>
          </a:prstGeom>
          <a:noFill/>
        </p:spPr>
        <p:txBody>
          <a:bodyPr wrap="square" rtlCol="0">
            <a:spAutoFit/>
          </a:bodyPr>
          <a:lstStyle/>
          <a:p>
            <a:r>
              <a:rPr lang="en-AU" dirty="0">
                <a:solidFill>
                  <a:schemeClr val="bg1"/>
                </a:solidFill>
              </a:rPr>
              <a:t>Source: UNEP ERISK Report Stage 2</a:t>
            </a:r>
          </a:p>
        </p:txBody>
      </p:sp>
      <p:pic>
        <p:nvPicPr>
          <p:cNvPr id="6" name="Picture 5" descr="Screen Shot 2017-05-29 at 4.09.43 pm.png"/>
          <p:cNvPicPr>
            <a:picLocks noChangeAspect="1"/>
          </p:cNvPicPr>
          <p:nvPr/>
        </p:nvPicPr>
        <p:blipFill rotWithShape="1">
          <a:blip r:embed="rId3">
            <a:extLst>
              <a:ext uri="{28A0092B-C50C-407E-A947-70E740481C1C}">
                <a14:useLocalDpi xmlns:a14="http://schemas.microsoft.com/office/drawing/2010/main" val="0"/>
              </a:ext>
            </a:extLst>
          </a:blip>
          <a:srcRect t="7336" b="2030"/>
          <a:stretch/>
        </p:blipFill>
        <p:spPr>
          <a:xfrm>
            <a:off x="2692494" y="1199407"/>
            <a:ext cx="6451506" cy="5015305"/>
          </a:xfrm>
          <a:prstGeom prst="rect">
            <a:avLst/>
          </a:prstGeom>
        </p:spPr>
      </p:pic>
    </p:spTree>
    <p:extLst>
      <p:ext uri="{BB962C8B-B14F-4D97-AF65-F5344CB8AC3E}">
        <p14:creationId xmlns:p14="http://schemas.microsoft.com/office/powerpoint/2010/main" val="2856009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5867" y="98425"/>
            <a:ext cx="10532533" cy="523875"/>
          </a:xfrm>
        </p:spPr>
        <p:txBody>
          <a:bodyPr/>
          <a:lstStyle/>
          <a:p>
            <a:r>
              <a:rPr lang="en-AU" sz="3200" dirty="0"/>
              <a:t>What is the Solution?</a:t>
            </a:r>
          </a:p>
        </p:txBody>
      </p:sp>
      <p:sp>
        <p:nvSpPr>
          <p:cNvPr id="3" name="Subtitle 2"/>
          <p:cNvSpPr>
            <a:spLocks noGrp="1"/>
          </p:cNvSpPr>
          <p:nvPr>
            <p:ph type="subTitle" idx="1"/>
          </p:nvPr>
        </p:nvSpPr>
        <p:spPr>
          <a:xfrm>
            <a:off x="0" y="773761"/>
            <a:ext cx="8766092" cy="5659713"/>
          </a:xfrm>
        </p:spPr>
        <p:txBody>
          <a:bodyPr>
            <a:normAutofit lnSpcReduction="10000"/>
          </a:bodyPr>
          <a:lstStyle/>
          <a:p>
            <a:pPr marL="342900" indent="-342900" algn="l">
              <a:buFont typeface="Arial"/>
              <a:buChar char="•"/>
            </a:pPr>
            <a:endParaRPr lang="en-AU" dirty="0">
              <a:solidFill>
                <a:schemeClr val="tx2"/>
              </a:solidFill>
            </a:endParaRPr>
          </a:p>
          <a:p>
            <a:r>
              <a:rPr lang="en-AU" dirty="0">
                <a:solidFill>
                  <a:schemeClr val="tx2"/>
                </a:solidFill>
              </a:rPr>
              <a:t>NO CLEAR ANSWER:</a:t>
            </a:r>
          </a:p>
          <a:p>
            <a:endParaRPr lang="en-AU" dirty="0">
              <a:solidFill>
                <a:schemeClr val="tx2"/>
              </a:solidFill>
            </a:endParaRPr>
          </a:p>
          <a:p>
            <a:pPr marL="342900" indent="-342900">
              <a:buFont typeface="Arial"/>
              <a:buChar char="•"/>
            </a:pPr>
            <a:r>
              <a:rPr lang="en-AU" dirty="0">
                <a:solidFill>
                  <a:schemeClr val="tx2"/>
                </a:solidFill>
              </a:rPr>
              <a:t>Trust Big Agro: Further Industrialisation of Agriculture </a:t>
            </a:r>
          </a:p>
          <a:p>
            <a:r>
              <a:rPr lang="en-AU" dirty="0">
                <a:solidFill>
                  <a:schemeClr val="tx2"/>
                </a:solidFill>
              </a:rPr>
              <a:t>      (A view supported by most </a:t>
            </a:r>
            <a:r>
              <a:rPr lang="en-AU" dirty="0" err="1">
                <a:solidFill>
                  <a:schemeClr val="tx2"/>
                </a:solidFill>
              </a:rPr>
              <a:t>agro</a:t>
            </a:r>
            <a:r>
              <a:rPr lang="en-AU" dirty="0">
                <a:solidFill>
                  <a:schemeClr val="tx2"/>
                </a:solidFill>
              </a:rPr>
              <a:t>-scientists)</a:t>
            </a:r>
          </a:p>
          <a:p>
            <a:endParaRPr lang="en-AU" dirty="0">
              <a:solidFill>
                <a:schemeClr val="tx2"/>
              </a:solidFill>
            </a:endParaRPr>
          </a:p>
          <a:p>
            <a:r>
              <a:rPr lang="en-AU" dirty="0">
                <a:solidFill>
                  <a:schemeClr val="tx2"/>
                </a:solidFill>
              </a:rPr>
              <a:t>vs.</a:t>
            </a:r>
          </a:p>
          <a:p>
            <a:endParaRPr lang="en-AU" dirty="0">
              <a:solidFill>
                <a:schemeClr val="tx2"/>
              </a:solidFill>
            </a:endParaRPr>
          </a:p>
          <a:p>
            <a:pPr marL="342900" indent="-342900">
              <a:buFont typeface="Arial"/>
              <a:buChar char="•"/>
            </a:pPr>
            <a:r>
              <a:rPr lang="en-AU" dirty="0">
                <a:solidFill>
                  <a:schemeClr val="tx2"/>
                </a:solidFill>
              </a:rPr>
              <a:t>Trust in Family and Community Farming: Small is beautiful</a:t>
            </a:r>
          </a:p>
          <a:p>
            <a:r>
              <a:rPr lang="en-AU" dirty="0">
                <a:solidFill>
                  <a:schemeClr val="tx2"/>
                </a:solidFill>
              </a:rPr>
              <a:t>     (A view supported by many social scientists)</a:t>
            </a:r>
          </a:p>
          <a:p>
            <a:endParaRPr lang="en-AU" dirty="0">
              <a:solidFill>
                <a:schemeClr val="tx2"/>
              </a:solidFill>
            </a:endParaRPr>
          </a:p>
          <a:p>
            <a:endParaRPr lang="en-AU" dirty="0">
              <a:solidFill>
                <a:schemeClr val="tx2"/>
              </a:solidFill>
            </a:endParaRPr>
          </a:p>
          <a:p>
            <a:r>
              <a:rPr lang="en-AU" dirty="0">
                <a:solidFill>
                  <a:schemeClr val="tx2"/>
                </a:solidFill>
              </a:rPr>
              <a:t>Who is right?</a:t>
            </a:r>
          </a:p>
        </p:txBody>
      </p:sp>
      <p:sp>
        <p:nvSpPr>
          <p:cNvPr id="5" name="TextBox 4"/>
          <p:cNvSpPr txBox="1"/>
          <p:nvPr/>
        </p:nvSpPr>
        <p:spPr>
          <a:xfrm>
            <a:off x="1255262" y="6549120"/>
            <a:ext cx="7094787" cy="369332"/>
          </a:xfrm>
          <a:prstGeom prst="rect">
            <a:avLst/>
          </a:prstGeom>
          <a:noFill/>
        </p:spPr>
        <p:txBody>
          <a:bodyPr wrap="square" rtlCol="0">
            <a:spAutoFit/>
          </a:bodyPr>
          <a:lstStyle/>
          <a:p>
            <a:r>
              <a:rPr lang="en-AU" dirty="0">
                <a:solidFill>
                  <a:schemeClr val="bg1"/>
                </a:solidFill>
              </a:rPr>
              <a:t>Source: UNEP ERISK Report Stage 2</a:t>
            </a:r>
          </a:p>
        </p:txBody>
      </p:sp>
    </p:spTree>
    <p:extLst>
      <p:ext uri="{BB962C8B-B14F-4D97-AF65-F5344CB8AC3E}">
        <p14:creationId xmlns:p14="http://schemas.microsoft.com/office/powerpoint/2010/main" val="992574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2271984" cy="822872"/>
          </a:xfrm>
        </p:spPr>
        <p:txBody>
          <a:bodyPr/>
          <a:lstStyle/>
          <a:p>
            <a:pPr algn="l"/>
            <a:r>
              <a:rPr lang="en-AU" sz="2000" b="1" spc="300" dirty="0"/>
              <a:t>FAO now says: “Small is</a:t>
            </a:r>
            <a:br>
              <a:rPr lang="en-AU" sz="2000" b="1" spc="300" dirty="0"/>
            </a:br>
            <a:r>
              <a:rPr lang="en-AU" sz="2000" b="1" spc="300" dirty="0"/>
              <a:t>Beautiful” </a:t>
            </a:r>
          </a:p>
        </p:txBody>
      </p:sp>
      <p:sp>
        <p:nvSpPr>
          <p:cNvPr id="5" name="TextBox 4"/>
          <p:cNvSpPr txBox="1"/>
          <p:nvPr/>
        </p:nvSpPr>
        <p:spPr>
          <a:xfrm>
            <a:off x="0" y="965979"/>
            <a:ext cx="2742050" cy="6617196"/>
          </a:xfrm>
          <a:prstGeom prst="rect">
            <a:avLst/>
          </a:prstGeom>
          <a:noFill/>
        </p:spPr>
        <p:txBody>
          <a:bodyPr wrap="square" rtlCol="0">
            <a:spAutoFit/>
          </a:bodyPr>
          <a:lstStyle/>
          <a:p>
            <a:r>
              <a:rPr lang="en-AU" sz="2400" dirty="0">
                <a:solidFill>
                  <a:schemeClr val="tx2"/>
                </a:solidFill>
              </a:rPr>
              <a:t>Small farmers feed 2/3 of the world with healthy food  on less that a quarter of arable land; </a:t>
            </a:r>
          </a:p>
          <a:p>
            <a:endParaRPr lang="en-AU" sz="2400" dirty="0">
              <a:solidFill>
                <a:schemeClr val="tx2"/>
              </a:solidFill>
            </a:endParaRPr>
          </a:p>
          <a:p>
            <a:r>
              <a:rPr lang="en-AU" sz="2400" dirty="0">
                <a:solidFill>
                  <a:schemeClr val="tx2"/>
                </a:solidFill>
              </a:rPr>
              <a:t>corporate farming specialises on producing sugar and fat (biofuels)</a:t>
            </a:r>
          </a:p>
          <a:p>
            <a:endParaRPr lang="en-AU" sz="2800" dirty="0">
              <a:solidFill>
                <a:schemeClr val="tx2"/>
              </a:solidFill>
            </a:endParaRPr>
          </a:p>
          <a:p>
            <a:r>
              <a:rPr lang="en-AU" sz="1000" dirty="0">
                <a:solidFill>
                  <a:schemeClr val="tx2"/>
                </a:solidFill>
              </a:rPr>
              <a:t>Source:</a:t>
            </a:r>
            <a:r>
              <a:rPr lang="en-AU" sz="2800" dirty="0">
                <a:solidFill>
                  <a:schemeClr val="tx2"/>
                </a:solidFill>
              </a:rPr>
              <a:t> </a:t>
            </a:r>
            <a:r>
              <a:rPr lang="en-AU" sz="1000" dirty="0">
                <a:solidFill>
                  <a:schemeClr val="tx2"/>
                </a:solidFill>
              </a:rPr>
              <a:t>http://</a:t>
            </a:r>
            <a:r>
              <a:rPr lang="en-AU" sz="1000" dirty="0" err="1">
                <a:solidFill>
                  <a:schemeClr val="tx2"/>
                </a:solidFill>
              </a:rPr>
              <a:t>www.environmentreports.com</a:t>
            </a:r>
            <a:r>
              <a:rPr lang="en-AU" sz="1000" dirty="0">
                <a:solidFill>
                  <a:schemeClr val="tx2"/>
                </a:solidFill>
              </a:rPr>
              <a:t>/small-farms-stewards-global-nutrition/</a:t>
            </a:r>
          </a:p>
          <a:p>
            <a:endParaRPr lang="en-AU" sz="2800" dirty="0">
              <a:solidFill>
                <a:schemeClr val="tx2"/>
              </a:solidFill>
            </a:endParaRPr>
          </a:p>
          <a:p>
            <a:endParaRPr lang="en-AU" sz="2800" dirty="0">
              <a:solidFill>
                <a:schemeClr val="tx2"/>
              </a:solidFill>
            </a:endParaRPr>
          </a:p>
          <a:p>
            <a:endParaRPr lang="en-AU" sz="2800" dirty="0">
              <a:solidFill>
                <a:schemeClr val="tx2"/>
              </a:solidFill>
            </a:endParaRPr>
          </a:p>
        </p:txBody>
      </p:sp>
      <p:sp>
        <p:nvSpPr>
          <p:cNvPr id="8" name="Rectangle 7"/>
          <p:cNvSpPr/>
          <p:nvPr/>
        </p:nvSpPr>
        <p:spPr>
          <a:xfrm>
            <a:off x="2946400" y="152400"/>
            <a:ext cx="6197600" cy="660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2"/>
              </a:solidFill>
            </a:endParaRPr>
          </a:p>
        </p:txBody>
      </p:sp>
      <p:pic>
        <p:nvPicPr>
          <p:cNvPr id="6" name="Content Placeholder 5" descr="small vs big farms.png"/>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rcRect l="-1543" r="-613"/>
          <a:stretch/>
        </p:blipFill>
        <p:spPr>
          <a:xfrm>
            <a:off x="2742050" y="0"/>
            <a:ext cx="6241529" cy="7246169"/>
          </a:xfrm>
          <a:solidFill>
            <a:schemeClr val="bg2"/>
          </a:solidFill>
        </p:spPr>
      </p:pic>
    </p:spTree>
    <p:extLst>
      <p:ext uri="{BB962C8B-B14F-4D97-AF65-F5344CB8AC3E}">
        <p14:creationId xmlns:p14="http://schemas.microsoft.com/office/powerpoint/2010/main" val="3082908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2271984" cy="822872"/>
          </a:xfrm>
        </p:spPr>
        <p:txBody>
          <a:bodyPr/>
          <a:lstStyle/>
          <a:p>
            <a:pPr algn="l"/>
            <a:r>
              <a:rPr lang="en-AU" sz="2000" b="1" spc="300" dirty="0"/>
              <a:t>Small is</a:t>
            </a:r>
            <a:br>
              <a:rPr lang="en-AU" sz="2000" b="1" spc="300" dirty="0"/>
            </a:br>
            <a:r>
              <a:rPr lang="en-AU" sz="2000" b="1" spc="300" dirty="0"/>
              <a:t>Beautiful </a:t>
            </a:r>
          </a:p>
        </p:txBody>
      </p:sp>
      <p:sp>
        <p:nvSpPr>
          <p:cNvPr id="5" name="TextBox 4"/>
          <p:cNvSpPr txBox="1"/>
          <p:nvPr/>
        </p:nvSpPr>
        <p:spPr>
          <a:xfrm>
            <a:off x="-35770" y="965978"/>
            <a:ext cx="2271983" cy="5401479"/>
          </a:xfrm>
          <a:prstGeom prst="rect">
            <a:avLst/>
          </a:prstGeom>
          <a:noFill/>
        </p:spPr>
        <p:txBody>
          <a:bodyPr wrap="square" rtlCol="0">
            <a:spAutoFit/>
          </a:bodyPr>
          <a:lstStyle/>
          <a:p>
            <a:r>
              <a:rPr lang="en-AU" sz="2800" dirty="0">
                <a:solidFill>
                  <a:schemeClr val="tx2"/>
                </a:solidFill>
              </a:rPr>
              <a:t>Fisheries</a:t>
            </a:r>
          </a:p>
          <a:p>
            <a:endParaRPr lang="en-AU" sz="2800" dirty="0">
              <a:solidFill>
                <a:schemeClr val="tx2"/>
              </a:solidFill>
            </a:endParaRPr>
          </a:p>
          <a:p>
            <a:endParaRPr lang="en-AU" sz="2800" dirty="0">
              <a:solidFill>
                <a:schemeClr val="tx2"/>
              </a:solidFill>
            </a:endParaRPr>
          </a:p>
          <a:p>
            <a:r>
              <a:rPr lang="en-AU" sz="2800" dirty="0">
                <a:solidFill>
                  <a:schemeClr val="tx2"/>
                </a:solidFill>
              </a:rPr>
              <a:t>A similar pattern as </a:t>
            </a:r>
          </a:p>
          <a:p>
            <a:r>
              <a:rPr lang="en-AU" sz="2800" dirty="0">
                <a:solidFill>
                  <a:schemeClr val="tx2"/>
                </a:solidFill>
              </a:rPr>
              <a:t>small vs. large scale farming</a:t>
            </a:r>
          </a:p>
          <a:p>
            <a:endParaRPr lang="en-AU" sz="2800" dirty="0">
              <a:solidFill>
                <a:schemeClr val="tx2"/>
              </a:solidFill>
            </a:endParaRPr>
          </a:p>
          <a:p>
            <a:r>
              <a:rPr lang="en-AU" sz="900" dirty="0">
                <a:solidFill>
                  <a:schemeClr val="tx2"/>
                </a:solidFill>
              </a:rPr>
              <a:t>Source: National Geographic 2008 / UBC</a:t>
            </a:r>
          </a:p>
          <a:p>
            <a:endParaRPr lang="en-AU" sz="2800" dirty="0">
              <a:solidFill>
                <a:schemeClr val="tx2"/>
              </a:solidFill>
            </a:endParaRPr>
          </a:p>
          <a:p>
            <a:endParaRPr lang="en-AU" sz="2800" dirty="0">
              <a:solidFill>
                <a:schemeClr val="tx2"/>
              </a:solidFill>
            </a:endParaRPr>
          </a:p>
          <a:p>
            <a:endParaRPr lang="en-AU" sz="2800" dirty="0">
              <a:solidFill>
                <a:schemeClr val="tx2"/>
              </a:solidFill>
            </a:endParaRPr>
          </a:p>
          <a:p>
            <a:endParaRPr lang="en-AU" sz="2800" dirty="0">
              <a:solidFill>
                <a:schemeClr val="tx2"/>
              </a:solidFill>
            </a:endParaRPr>
          </a:p>
        </p:txBody>
      </p:sp>
      <p:sp>
        <p:nvSpPr>
          <p:cNvPr id="8" name="Rectangle 7"/>
          <p:cNvSpPr/>
          <p:nvPr/>
        </p:nvSpPr>
        <p:spPr>
          <a:xfrm>
            <a:off x="3359785" y="0"/>
            <a:ext cx="4955373" cy="6677693"/>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6" name="Picture 5" descr="Small Fisheries.pdf"/>
          <p:cNvPicPr>
            <a:picLocks noChangeAspect="1"/>
          </p:cNvPicPr>
          <p:nvPr/>
        </p:nvPicPr>
        <p:blipFill rotWithShape="1">
          <a:blip r:embed="rId3">
            <a:extLst>
              <a:ext uri="{28A0092B-C50C-407E-A947-70E740481C1C}">
                <a14:useLocalDpi xmlns:a14="http://schemas.microsoft.com/office/drawing/2010/main" val="0"/>
              </a:ext>
            </a:extLst>
          </a:blip>
          <a:srcRect l="9455" t="11999" r="11559" b="12086"/>
          <a:stretch/>
        </p:blipFill>
        <p:spPr>
          <a:xfrm>
            <a:off x="3373145" y="1"/>
            <a:ext cx="4955373" cy="6677692"/>
          </a:xfrm>
          <a:prstGeom prst="rect">
            <a:avLst/>
          </a:prstGeom>
        </p:spPr>
      </p:pic>
    </p:spTree>
    <p:extLst>
      <p:ext uri="{BB962C8B-B14F-4D97-AF65-F5344CB8AC3E}">
        <p14:creationId xmlns:p14="http://schemas.microsoft.com/office/powerpoint/2010/main" val="1154584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863"/>
            <a:ext cx="9144000" cy="725793"/>
          </a:xfrm>
        </p:spPr>
        <p:txBody>
          <a:bodyPr/>
          <a:lstStyle/>
          <a:p>
            <a:r>
              <a:rPr lang="en-US" sz="2800" dirty="0"/>
              <a:t>Indonesia</a:t>
            </a:r>
            <a:br>
              <a:rPr lang="en-US" dirty="0"/>
            </a:br>
            <a:r>
              <a:rPr lang="en-US" dirty="0"/>
              <a:t>Small eco-famers &amp; fishers - vital but have no state support  </a:t>
            </a:r>
          </a:p>
        </p:txBody>
      </p:sp>
      <p:pic>
        <p:nvPicPr>
          <p:cNvPr id="4" name="Content Placeholder 3" descr="IMG0028r.jpg"/>
          <p:cNvPicPr>
            <a:picLocks noGrp="1" noChangeAspect="1"/>
          </p:cNvPicPr>
          <p:nvPr>
            <p:ph idx="1"/>
          </p:nvPr>
        </p:nvPicPr>
        <p:blipFill rotWithShape="1">
          <a:blip r:embed="rId2">
            <a:extLst>
              <a:ext uri="{28A0092B-C50C-407E-A947-70E740481C1C}">
                <a14:useLocalDpi xmlns:a14="http://schemas.microsoft.com/office/drawing/2010/main" val="0"/>
              </a:ext>
            </a:extLst>
          </a:blip>
          <a:srcRect l="7929" t="24520" r="27171" b="18406"/>
          <a:stretch/>
        </p:blipFill>
        <p:spPr>
          <a:xfrm>
            <a:off x="-1" y="725795"/>
            <a:ext cx="4443413" cy="5861297"/>
          </a:xfrm>
        </p:spPr>
      </p:pic>
      <p:pic>
        <p:nvPicPr>
          <p:cNvPr id="5" name="Content Placeholder 3" descr="IMG0029r.jpg">
            <a:extLst>
              <a:ext uri="{FF2B5EF4-FFF2-40B4-BE49-F238E27FC236}">
                <a16:creationId xmlns:a16="http://schemas.microsoft.com/office/drawing/2014/main" id="{C646C8CD-74CE-2A44-B9F2-501357AED2E3}"/>
              </a:ext>
            </a:extLst>
          </p:cNvPr>
          <p:cNvPicPr>
            <a:picLocks noGrp="1" noChangeAspect="1"/>
          </p:cNvPicPr>
          <p:nvPr/>
        </p:nvPicPr>
        <p:blipFill rotWithShape="1">
          <a:blip r:embed="rId3">
            <a:extLst>
              <a:ext uri="{28A0092B-C50C-407E-A947-70E740481C1C}">
                <a14:useLocalDpi xmlns:a14="http://schemas.microsoft.com/office/drawing/2010/main" val="0"/>
              </a:ext>
            </a:extLst>
          </a:blip>
          <a:srcRect l="174" t="19041" r="12622" b="19877"/>
          <a:stretch/>
        </p:blipFill>
        <p:spPr>
          <a:xfrm>
            <a:off x="4443412" y="955828"/>
            <a:ext cx="5140765" cy="5401229"/>
          </a:xfrm>
          <a:prstGeom prst="rect">
            <a:avLst/>
          </a:prstGeom>
        </p:spPr>
      </p:pic>
    </p:spTree>
    <p:extLst>
      <p:ext uri="{BB962C8B-B14F-4D97-AF65-F5344CB8AC3E}">
        <p14:creationId xmlns:p14="http://schemas.microsoft.com/office/powerpoint/2010/main" val="2686518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5989" y="404817"/>
            <a:ext cx="5191341" cy="3508653"/>
          </a:xfrm>
          <a:prstGeom prst="rect">
            <a:avLst/>
          </a:prstGeom>
          <a:noFill/>
        </p:spPr>
        <p:txBody>
          <a:bodyPr wrap="square" rtlCol="0">
            <a:spAutoFit/>
          </a:bodyPr>
          <a:lstStyle/>
          <a:p>
            <a:r>
              <a:rPr lang="en-AU" dirty="0">
                <a:solidFill>
                  <a:srgbClr val="1F497D"/>
                </a:solidFill>
              </a:rPr>
              <a:t>	</a:t>
            </a:r>
            <a:endParaRPr lang="en-AU" sz="3200" b="1" dirty="0">
              <a:solidFill>
                <a:srgbClr val="1F497D"/>
              </a:solidFill>
            </a:endParaRPr>
          </a:p>
          <a:p>
            <a:endParaRPr lang="en-AU" sz="1200" dirty="0">
              <a:solidFill>
                <a:srgbClr val="1F497D"/>
              </a:solidFill>
            </a:endParaRPr>
          </a:p>
          <a:p>
            <a:pPr marL="971550" lvl="1" indent="-514350">
              <a:buFont typeface="+mj-lt"/>
              <a:buAutoNum type="arabicPeriod"/>
            </a:pPr>
            <a:r>
              <a:rPr lang="en-AU" sz="3200" dirty="0">
                <a:solidFill>
                  <a:srgbClr val="1F497D"/>
                </a:solidFill>
              </a:rPr>
              <a:t>EXPLORING THE LIFEWORLDS OF INDIGENOUS PEOPLE (through extended ethnographic research)</a:t>
            </a:r>
          </a:p>
          <a:p>
            <a:pPr lvl="1"/>
            <a:endParaRPr lang="en-AU" sz="3200" dirty="0">
              <a:solidFill>
                <a:srgbClr val="1F497D"/>
              </a:solidFill>
            </a:endParaRPr>
          </a:p>
        </p:txBody>
      </p:sp>
      <p:sp>
        <p:nvSpPr>
          <p:cNvPr id="2" name="Rectangle 1">
            <a:extLst>
              <a:ext uri="{FF2B5EF4-FFF2-40B4-BE49-F238E27FC236}">
                <a16:creationId xmlns:a16="http://schemas.microsoft.com/office/drawing/2014/main" id="{23A1DA23-7994-8D48-A38F-6D6CF7A8D6DB}"/>
              </a:ext>
            </a:extLst>
          </p:cNvPr>
          <p:cNvSpPr/>
          <p:nvPr/>
        </p:nvSpPr>
        <p:spPr>
          <a:xfrm>
            <a:off x="1493135" y="112430"/>
            <a:ext cx="5927402" cy="584775"/>
          </a:xfrm>
          <a:prstGeom prst="rect">
            <a:avLst/>
          </a:prstGeom>
        </p:spPr>
        <p:txBody>
          <a:bodyPr wrap="square">
            <a:spAutoFit/>
          </a:bodyPr>
          <a:lstStyle/>
          <a:p>
            <a:r>
              <a:rPr lang="en-AU" sz="3200" b="1" dirty="0">
                <a:solidFill>
                  <a:schemeClr val="bg1"/>
                </a:solidFill>
              </a:rPr>
              <a:t>Key areas of past research</a:t>
            </a:r>
            <a:endParaRPr lang="en-US" sz="3200" dirty="0">
              <a:solidFill>
                <a:schemeClr val="bg1"/>
              </a:solidFill>
            </a:endParaRPr>
          </a:p>
        </p:txBody>
      </p:sp>
      <p:pic>
        <p:nvPicPr>
          <p:cNvPr id="5" name="Picture 4">
            <a:extLst>
              <a:ext uri="{FF2B5EF4-FFF2-40B4-BE49-F238E27FC236}">
                <a16:creationId xmlns:a16="http://schemas.microsoft.com/office/drawing/2014/main" id="{C4FCD834-5B1E-CC4A-A10B-D57274B271F5}"/>
              </a:ext>
            </a:extLst>
          </p:cNvPr>
          <p:cNvPicPr>
            <a:picLocks noChangeAspect="1"/>
          </p:cNvPicPr>
          <p:nvPr/>
        </p:nvPicPr>
        <p:blipFill>
          <a:blip r:embed="rId3"/>
          <a:stretch>
            <a:fillRect/>
          </a:stretch>
        </p:blipFill>
        <p:spPr>
          <a:xfrm>
            <a:off x="5191341" y="759316"/>
            <a:ext cx="3952659" cy="6064090"/>
          </a:xfrm>
          <a:prstGeom prst="rect">
            <a:avLst/>
          </a:prstGeom>
        </p:spPr>
      </p:pic>
      <p:pic>
        <p:nvPicPr>
          <p:cNvPr id="7" name="Picture 6">
            <a:extLst>
              <a:ext uri="{FF2B5EF4-FFF2-40B4-BE49-F238E27FC236}">
                <a16:creationId xmlns:a16="http://schemas.microsoft.com/office/drawing/2014/main" id="{D3BD654C-A7C1-FE40-87FD-135B4932915C}"/>
              </a:ext>
            </a:extLst>
          </p:cNvPr>
          <p:cNvPicPr>
            <a:picLocks noChangeAspect="1"/>
          </p:cNvPicPr>
          <p:nvPr/>
        </p:nvPicPr>
        <p:blipFill>
          <a:blip r:embed="rId4"/>
          <a:stretch>
            <a:fillRect/>
          </a:stretch>
        </p:blipFill>
        <p:spPr>
          <a:xfrm>
            <a:off x="112713" y="3342503"/>
            <a:ext cx="4955059" cy="3229777"/>
          </a:xfrm>
          <a:prstGeom prst="rect">
            <a:avLst/>
          </a:prstGeom>
        </p:spPr>
      </p:pic>
    </p:spTree>
    <p:extLst>
      <p:ext uri="{BB962C8B-B14F-4D97-AF65-F5344CB8AC3E}">
        <p14:creationId xmlns:p14="http://schemas.microsoft.com/office/powerpoint/2010/main" val="1345312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470"/>
            <a:ext cx="8229600" cy="594854"/>
          </a:xfrm>
        </p:spPr>
        <p:txBody>
          <a:bodyPr/>
          <a:lstStyle/>
          <a:p>
            <a:r>
              <a:rPr lang="en-US" dirty="0"/>
              <a:t>Local Responses:</a:t>
            </a:r>
            <a:br>
              <a:rPr lang="en-US" dirty="0"/>
            </a:br>
            <a:r>
              <a:rPr lang="en-US" dirty="0"/>
              <a:t>Sustainable farming movement in Indonesia: </a:t>
            </a:r>
            <a:br>
              <a:rPr lang="en-US" dirty="0"/>
            </a:br>
            <a:r>
              <a:rPr lang="en-US" dirty="0"/>
              <a:t>Revitalization of Tradition + Innovation</a:t>
            </a:r>
          </a:p>
        </p:txBody>
      </p:sp>
      <p:pic>
        <p:nvPicPr>
          <p:cNvPr id="4" name="Content Placeholder 3" descr="IMG_1789.jpg"/>
          <p:cNvPicPr>
            <a:picLocks noGrp="1" noChangeAspect="1"/>
          </p:cNvPicPr>
          <p:nvPr>
            <p:ph idx="1"/>
          </p:nvPr>
        </p:nvPicPr>
        <p:blipFill rotWithShape="1">
          <a:blip r:embed="rId3">
            <a:extLst>
              <a:ext uri="{28A0092B-C50C-407E-A947-70E740481C1C}">
                <a14:useLocalDpi xmlns:a14="http://schemas.microsoft.com/office/drawing/2010/main" val="0"/>
              </a:ext>
            </a:extLst>
          </a:blip>
          <a:srcRect l="49628" t="12701" r="-951"/>
          <a:stretch/>
        </p:blipFill>
        <p:spPr>
          <a:xfrm>
            <a:off x="0" y="791324"/>
            <a:ext cx="4601415" cy="5870206"/>
          </a:xfrm>
        </p:spPr>
      </p:pic>
      <p:pic>
        <p:nvPicPr>
          <p:cNvPr id="5" name="Picture 4">
            <a:extLst>
              <a:ext uri="{FF2B5EF4-FFF2-40B4-BE49-F238E27FC236}">
                <a16:creationId xmlns:a16="http://schemas.microsoft.com/office/drawing/2014/main" id="{9137CB6E-875D-B545-B974-907717E504B1}"/>
              </a:ext>
            </a:extLst>
          </p:cNvPr>
          <p:cNvPicPr>
            <a:picLocks noChangeAspect="1"/>
          </p:cNvPicPr>
          <p:nvPr/>
        </p:nvPicPr>
        <p:blipFill rotWithShape="1">
          <a:blip r:embed="rId4"/>
          <a:srcRect b="12921"/>
          <a:stretch/>
        </p:blipFill>
        <p:spPr>
          <a:xfrm>
            <a:off x="4509728" y="791324"/>
            <a:ext cx="4634272" cy="6066676"/>
          </a:xfrm>
          <a:prstGeom prst="rect">
            <a:avLst/>
          </a:prstGeom>
        </p:spPr>
      </p:pic>
    </p:spTree>
    <p:extLst>
      <p:ext uri="{BB962C8B-B14F-4D97-AF65-F5344CB8AC3E}">
        <p14:creationId xmlns:p14="http://schemas.microsoft.com/office/powerpoint/2010/main" val="2545337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99"/>
            <a:ext cx="8229600" cy="594854"/>
          </a:xfrm>
        </p:spPr>
        <p:txBody>
          <a:bodyPr/>
          <a:lstStyle/>
          <a:p>
            <a:r>
              <a:rPr lang="en-US" dirty="0"/>
              <a:t>ENGAGEMENT: Science Policy Interface</a:t>
            </a:r>
          </a:p>
        </p:txBody>
      </p:sp>
      <p:pic>
        <p:nvPicPr>
          <p:cNvPr id="8" name="Content Placeholder 7">
            <a:extLst>
              <a:ext uri="{FF2B5EF4-FFF2-40B4-BE49-F238E27FC236}">
                <a16:creationId xmlns:a16="http://schemas.microsoft.com/office/drawing/2014/main" id="{7E2C313F-E853-6344-939C-E011C5967921}"/>
              </a:ext>
            </a:extLst>
          </p:cNvPr>
          <p:cNvPicPr>
            <a:picLocks noGrp="1" noChangeAspect="1"/>
          </p:cNvPicPr>
          <p:nvPr>
            <p:ph idx="1"/>
          </p:nvPr>
        </p:nvPicPr>
        <p:blipFill>
          <a:blip r:embed="rId3"/>
          <a:stretch>
            <a:fillRect/>
          </a:stretch>
        </p:blipFill>
        <p:spPr>
          <a:xfrm>
            <a:off x="1674113" y="1059972"/>
            <a:ext cx="7468744" cy="5601558"/>
          </a:xfrm>
        </p:spPr>
      </p:pic>
      <p:sp>
        <p:nvSpPr>
          <p:cNvPr id="9" name="TextBox 8">
            <a:extLst>
              <a:ext uri="{FF2B5EF4-FFF2-40B4-BE49-F238E27FC236}">
                <a16:creationId xmlns:a16="http://schemas.microsoft.com/office/drawing/2014/main" id="{1915C812-10EB-3C43-9C27-C90B74CF3DAE}"/>
              </a:ext>
            </a:extLst>
          </p:cNvPr>
          <p:cNvSpPr txBox="1"/>
          <p:nvPr/>
        </p:nvSpPr>
        <p:spPr>
          <a:xfrm>
            <a:off x="0" y="1044595"/>
            <a:ext cx="1569308" cy="5632311"/>
          </a:xfrm>
          <a:prstGeom prst="rect">
            <a:avLst/>
          </a:prstGeom>
          <a:noFill/>
        </p:spPr>
        <p:txBody>
          <a:bodyPr wrap="square" rtlCol="0">
            <a:spAutoFit/>
          </a:bodyPr>
          <a:lstStyle/>
          <a:p>
            <a:r>
              <a:rPr lang="en-US" dirty="0"/>
              <a:t>FUTURE FINANCE INITIATIVE   &gt;</a:t>
            </a:r>
          </a:p>
          <a:p>
            <a:r>
              <a:rPr lang="en-US" dirty="0"/>
              <a:t>with UN (New York) and World Bank</a:t>
            </a:r>
          </a:p>
          <a:p>
            <a:endParaRPr lang="en-US" dirty="0"/>
          </a:p>
          <a:p>
            <a:r>
              <a:rPr lang="en-US" dirty="0"/>
              <a:t>Leading roles in:</a:t>
            </a:r>
          </a:p>
          <a:p>
            <a:r>
              <a:rPr lang="en-US" dirty="0"/>
              <a:t>WAAS</a:t>
            </a:r>
          </a:p>
          <a:p>
            <a:r>
              <a:rPr lang="en-US" dirty="0"/>
              <a:t>ISC</a:t>
            </a:r>
          </a:p>
          <a:p>
            <a:r>
              <a:rPr lang="en-US" dirty="0"/>
              <a:t>WCAA</a:t>
            </a:r>
          </a:p>
          <a:p>
            <a:r>
              <a:rPr lang="en-US" dirty="0"/>
              <a:t>IUAES</a:t>
            </a:r>
          </a:p>
          <a:p>
            <a:endParaRPr lang="en-US" dirty="0"/>
          </a:p>
          <a:p>
            <a:r>
              <a:rPr lang="en-US" dirty="0"/>
              <a:t>Advisory roles in:</a:t>
            </a:r>
          </a:p>
          <a:p>
            <a:r>
              <a:rPr lang="en-US" dirty="0"/>
              <a:t>IPCC</a:t>
            </a:r>
          </a:p>
          <a:p>
            <a:r>
              <a:rPr lang="en-US" dirty="0"/>
              <a:t>IPBES</a:t>
            </a:r>
          </a:p>
          <a:p>
            <a:r>
              <a:rPr lang="en-US" dirty="0"/>
              <a:t>UNESCO</a:t>
            </a:r>
          </a:p>
          <a:p>
            <a:r>
              <a:rPr lang="en-US" dirty="0"/>
              <a:t>Nat’l Govts</a:t>
            </a:r>
          </a:p>
        </p:txBody>
      </p:sp>
    </p:spTree>
    <p:extLst>
      <p:ext uri="{BB962C8B-B14F-4D97-AF65-F5344CB8AC3E}">
        <p14:creationId xmlns:p14="http://schemas.microsoft.com/office/powerpoint/2010/main" val="3203190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2629"/>
            <a:ext cx="8229600" cy="1775982"/>
          </a:xfrm>
        </p:spPr>
        <p:txBody>
          <a:bodyPr>
            <a:normAutofit/>
          </a:bodyPr>
          <a:lstStyle/>
          <a:p>
            <a:r>
              <a:rPr lang="en-US" sz="3600" dirty="0">
                <a:solidFill>
                  <a:srgbClr val="4F81BD"/>
                </a:solidFill>
              </a:rPr>
              <a:t>THANK YOU </a:t>
            </a:r>
            <a:br>
              <a:rPr lang="en-US" sz="3600" dirty="0">
                <a:solidFill>
                  <a:srgbClr val="4F81BD"/>
                </a:solidFill>
              </a:rPr>
            </a:br>
            <a:r>
              <a:rPr lang="en-US" sz="3600" dirty="0">
                <a:solidFill>
                  <a:srgbClr val="4F81BD"/>
                </a:solidFill>
              </a:rPr>
              <a:t>FOR YOUR ATTENTION</a:t>
            </a:r>
            <a:br>
              <a:rPr lang="en-US" sz="3600" dirty="0">
                <a:solidFill>
                  <a:srgbClr val="4F81BD"/>
                </a:solidFill>
              </a:rPr>
            </a:br>
            <a:endParaRPr lang="en-US" sz="3600" dirty="0">
              <a:solidFill>
                <a:srgbClr val="4F81BD"/>
              </a:solidFill>
            </a:endParaRPr>
          </a:p>
        </p:txBody>
      </p:sp>
      <p:sp>
        <p:nvSpPr>
          <p:cNvPr id="3" name="Content Placeholder 2"/>
          <p:cNvSpPr>
            <a:spLocks noGrp="1"/>
          </p:cNvSpPr>
          <p:nvPr>
            <p:ph idx="1"/>
          </p:nvPr>
        </p:nvSpPr>
        <p:spPr>
          <a:xfrm>
            <a:off x="457200" y="2660805"/>
            <a:ext cx="8229600" cy="3752507"/>
          </a:xfrm>
        </p:spPr>
        <p:txBody>
          <a:bodyPr>
            <a:normAutofit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u="sng" dirty="0"/>
              <a:t>Contact:</a:t>
            </a:r>
          </a:p>
          <a:p>
            <a:pPr marL="0" indent="0" algn="ctr">
              <a:buNone/>
            </a:pPr>
            <a:r>
              <a:rPr lang="en-US" dirty="0"/>
              <a:t>Prof Thomas Reuter</a:t>
            </a:r>
          </a:p>
          <a:p>
            <a:pPr marL="0" indent="0" algn="ctr">
              <a:buNone/>
            </a:pPr>
            <a:r>
              <a:rPr lang="en-US" dirty="0"/>
              <a:t>Asia Institute</a:t>
            </a:r>
          </a:p>
          <a:p>
            <a:pPr marL="0" indent="0" algn="ctr">
              <a:buNone/>
            </a:pPr>
            <a:r>
              <a:rPr lang="en-US" dirty="0"/>
              <a:t>University of Melbourne</a:t>
            </a:r>
          </a:p>
          <a:p>
            <a:pPr marL="0" indent="0" algn="ctr">
              <a:buNone/>
            </a:pPr>
            <a:r>
              <a:rPr lang="en-US" dirty="0"/>
              <a:t>Email: thor2525@gmail.com</a:t>
            </a:r>
          </a:p>
          <a:p>
            <a:endParaRPr lang="en-US" dirty="0"/>
          </a:p>
        </p:txBody>
      </p:sp>
    </p:spTree>
    <p:extLst>
      <p:ext uri="{BB962C8B-B14F-4D97-AF65-F5344CB8AC3E}">
        <p14:creationId xmlns:p14="http://schemas.microsoft.com/office/powerpoint/2010/main" val="1749326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97687"/>
            <a:ext cx="9144000" cy="2523768"/>
          </a:xfrm>
          <a:prstGeom prst="rect">
            <a:avLst/>
          </a:prstGeom>
          <a:noFill/>
        </p:spPr>
        <p:txBody>
          <a:bodyPr wrap="square" rtlCol="0">
            <a:spAutoFit/>
          </a:bodyPr>
          <a:lstStyle/>
          <a:p>
            <a:r>
              <a:rPr lang="en-AU" dirty="0">
                <a:solidFill>
                  <a:srgbClr val="1F497D"/>
                </a:solidFill>
              </a:rPr>
              <a:t>	</a:t>
            </a:r>
            <a:endParaRPr lang="en-AU" sz="3200" b="1" dirty="0">
              <a:solidFill>
                <a:srgbClr val="1F497D"/>
              </a:solidFill>
            </a:endParaRPr>
          </a:p>
          <a:p>
            <a:endParaRPr lang="en-AU" sz="1200" dirty="0">
              <a:solidFill>
                <a:srgbClr val="1F497D"/>
              </a:solidFill>
            </a:endParaRPr>
          </a:p>
          <a:p>
            <a:pPr lvl="1"/>
            <a:r>
              <a:rPr lang="en-AU" sz="3200" dirty="0">
                <a:solidFill>
                  <a:srgbClr val="1F497D"/>
                </a:solidFill>
              </a:rPr>
              <a:t>2. </a:t>
            </a:r>
            <a:r>
              <a:rPr lang="en-AU" sz="3200" cap="all" dirty="0">
                <a:solidFill>
                  <a:srgbClr val="1F497D"/>
                </a:solidFill>
              </a:rPr>
              <a:t>Understanding Social Change</a:t>
            </a:r>
          </a:p>
          <a:p>
            <a:pPr lvl="1"/>
            <a:r>
              <a:rPr lang="en-AU" sz="3200" dirty="0">
                <a:solidFill>
                  <a:srgbClr val="1F497D"/>
                </a:solidFill>
              </a:rPr>
              <a:t>(by exploring cultural revitalisation, religious fundamentalist and anti-globalisation movements) </a:t>
            </a:r>
          </a:p>
          <a:p>
            <a:pPr marL="971550" lvl="1" indent="-514350">
              <a:buFont typeface="+mj-lt"/>
              <a:buAutoNum type="arabicPeriod"/>
            </a:pPr>
            <a:endParaRPr lang="en-AU" sz="3200" dirty="0"/>
          </a:p>
        </p:txBody>
      </p:sp>
      <p:sp>
        <p:nvSpPr>
          <p:cNvPr id="2" name="Rectangle 1">
            <a:extLst>
              <a:ext uri="{FF2B5EF4-FFF2-40B4-BE49-F238E27FC236}">
                <a16:creationId xmlns:a16="http://schemas.microsoft.com/office/drawing/2014/main" id="{23A1DA23-7994-8D48-A38F-6D6CF7A8D6DB}"/>
              </a:ext>
            </a:extLst>
          </p:cNvPr>
          <p:cNvSpPr/>
          <p:nvPr/>
        </p:nvSpPr>
        <p:spPr>
          <a:xfrm>
            <a:off x="1493135" y="112430"/>
            <a:ext cx="5927402" cy="584775"/>
          </a:xfrm>
          <a:prstGeom prst="rect">
            <a:avLst/>
          </a:prstGeom>
        </p:spPr>
        <p:txBody>
          <a:bodyPr wrap="square">
            <a:spAutoFit/>
          </a:bodyPr>
          <a:lstStyle/>
          <a:p>
            <a:r>
              <a:rPr lang="en-AU" sz="3200" b="1" dirty="0">
                <a:solidFill>
                  <a:schemeClr val="bg1"/>
                </a:solidFill>
              </a:rPr>
              <a:t>Key areas of past research</a:t>
            </a:r>
            <a:endParaRPr lang="en-US" sz="3200" dirty="0">
              <a:solidFill>
                <a:schemeClr val="bg1"/>
              </a:solidFill>
            </a:endParaRPr>
          </a:p>
        </p:txBody>
      </p:sp>
      <p:pic>
        <p:nvPicPr>
          <p:cNvPr id="5" name="Picture 4">
            <a:extLst>
              <a:ext uri="{FF2B5EF4-FFF2-40B4-BE49-F238E27FC236}">
                <a16:creationId xmlns:a16="http://schemas.microsoft.com/office/drawing/2014/main" id="{60C6B9C7-C2DD-E249-90A6-A9D9175AADDC}"/>
              </a:ext>
            </a:extLst>
          </p:cNvPr>
          <p:cNvPicPr>
            <a:picLocks noChangeAspect="1"/>
          </p:cNvPicPr>
          <p:nvPr/>
        </p:nvPicPr>
        <p:blipFill rotWithShape="1">
          <a:blip r:embed="rId3"/>
          <a:srcRect r="2144" b="5149"/>
          <a:stretch/>
        </p:blipFill>
        <p:spPr>
          <a:xfrm>
            <a:off x="667265" y="2400533"/>
            <a:ext cx="7809469" cy="4247404"/>
          </a:xfrm>
          <a:prstGeom prst="rect">
            <a:avLst/>
          </a:prstGeom>
        </p:spPr>
      </p:pic>
    </p:spTree>
    <p:extLst>
      <p:ext uri="{BB962C8B-B14F-4D97-AF65-F5344CB8AC3E}">
        <p14:creationId xmlns:p14="http://schemas.microsoft.com/office/powerpoint/2010/main" val="2073730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8796" y="759316"/>
            <a:ext cx="4905632" cy="2523768"/>
          </a:xfrm>
          <a:prstGeom prst="rect">
            <a:avLst/>
          </a:prstGeom>
          <a:noFill/>
        </p:spPr>
        <p:txBody>
          <a:bodyPr wrap="square" rtlCol="0">
            <a:spAutoFit/>
          </a:bodyPr>
          <a:lstStyle/>
          <a:p>
            <a:r>
              <a:rPr lang="en-AU" dirty="0">
                <a:solidFill>
                  <a:srgbClr val="1F497D"/>
                </a:solidFill>
              </a:rPr>
              <a:t>	</a:t>
            </a:r>
            <a:endParaRPr lang="en-AU" sz="3200" b="1" dirty="0">
              <a:solidFill>
                <a:srgbClr val="1F497D"/>
              </a:solidFill>
            </a:endParaRPr>
          </a:p>
          <a:p>
            <a:endParaRPr lang="en-AU" sz="1200" dirty="0">
              <a:solidFill>
                <a:srgbClr val="1F497D"/>
              </a:solidFill>
            </a:endParaRPr>
          </a:p>
          <a:p>
            <a:pPr lvl="1"/>
            <a:r>
              <a:rPr lang="en-AU" sz="3200" dirty="0">
                <a:solidFill>
                  <a:srgbClr val="1F497D"/>
                </a:solidFill>
              </a:rPr>
              <a:t>3. UNDERSTANDING </a:t>
            </a:r>
          </a:p>
          <a:p>
            <a:pPr lvl="1"/>
            <a:r>
              <a:rPr lang="en-AU" sz="3200" dirty="0">
                <a:solidFill>
                  <a:srgbClr val="1F497D"/>
                </a:solidFill>
              </a:rPr>
              <a:t>THE POWER AND LIMITATIONS OF </a:t>
            </a:r>
          </a:p>
          <a:p>
            <a:pPr lvl="1"/>
            <a:r>
              <a:rPr lang="en-AU" sz="3200" dirty="0">
                <a:solidFill>
                  <a:srgbClr val="1F497D"/>
                </a:solidFill>
              </a:rPr>
              <a:t>ELITES </a:t>
            </a:r>
          </a:p>
        </p:txBody>
      </p:sp>
      <p:sp>
        <p:nvSpPr>
          <p:cNvPr id="2" name="Rectangle 1">
            <a:extLst>
              <a:ext uri="{FF2B5EF4-FFF2-40B4-BE49-F238E27FC236}">
                <a16:creationId xmlns:a16="http://schemas.microsoft.com/office/drawing/2014/main" id="{23A1DA23-7994-8D48-A38F-6D6CF7A8D6DB}"/>
              </a:ext>
            </a:extLst>
          </p:cNvPr>
          <p:cNvSpPr/>
          <p:nvPr/>
        </p:nvSpPr>
        <p:spPr>
          <a:xfrm>
            <a:off x="0" y="-29647"/>
            <a:ext cx="5927402" cy="584775"/>
          </a:xfrm>
          <a:prstGeom prst="rect">
            <a:avLst/>
          </a:prstGeom>
        </p:spPr>
        <p:txBody>
          <a:bodyPr wrap="square">
            <a:spAutoFit/>
          </a:bodyPr>
          <a:lstStyle/>
          <a:p>
            <a:r>
              <a:rPr lang="en-AU" sz="3200" b="1" dirty="0">
                <a:solidFill>
                  <a:schemeClr val="bg1"/>
                </a:solidFill>
              </a:rPr>
              <a:t>Key areas of past research</a:t>
            </a:r>
            <a:endParaRPr lang="en-US" sz="3200" dirty="0">
              <a:solidFill>
                <a:schemeClr val="bg1"/>
              </a:solidFill>
            </a:endParaRPr>
          </a:p>
        </p:txBody>
      </p:sp>
      <p:pic>
        <p:nvPicPr>
          <p:cNvPr id="5" name="Picture 4">
            <a:extLst>
              <a:ext uri="{FF2B5EF4-FFF2-40B4-BE49-F238E27FC236}">
                <a16:creationId xmlns:a16="http://schemas.microsoft.com/office/drawing/2014/main" id="{E264B14A-F5EC-084B-AD91-FAFBA17CF1AF}"/>
              </a:ext>
            </a:extLst>
          </p:cNvPr>
          <p:cNvPicPr>
            <a:picLocks noChangeAspect="1"/>
          </p:cNvPicPr>
          <p:nvPr/>
        </p:nvPicPr>
        <p:blipFill rotWithShape="1">
          <a:blip r:embed="rId3"/>
          <a:srcRect l="22271" r="9456"/>
          <a:stretch/>
        </p:blipFill>
        <p:spPr>
          <a:xfrm>
            <a:off x="3744097" y="555128"/>
            <a:ext cx="5399903" cy="5907456"/>
          </a:xfrm>
          <a:prstGeom prst="rect">
            <a:avLst/>
          </a:prstGeom>
        </p:spPr>
      </p:pic>
      <p:sp>
        <p:nvSpPr>
          <p:cNvPr id="7" name="TextBox 6">
            <a:extLst>
              <a:ext uri="{FF2B5EF4-FFF2-40B4-BE49-F238E27FC236}">
                <a16:creationId xmlns:a16="http://schemas.microsoft.com/office/drawing/2014/main" id="{C9577FB4-8345-E043-B908-CACD8A2FD59D}"/>
              </a:ext>
            </a:extLst>
          </p:cNvPr>
          <p:cNvSpPr txBox="1"/>
          <p:nvPr/>
        </p:nvSpPr>
        <p:spPr>
          <a:xfrm>
            <a:off x="-535293" y="3575111"/>
            <a:ext cx="4992129" cy="2062103"/>
          </a:xfrm>
          <a:prstGeom prst="rect">
            <a:avLst/>
          </a:prstGeom>
          <a:noFill/>
        </p:spPr>
        <p:txBody>
          <a:bodyPr wrap="square" rtlCol="0">
            <a:spAutoFit/>
          </a:bodyPr>
          <a:lstStyle/>
          <a:p>
            <a:pPr lvl="1"/>
            <a:r>
              <a:rPr lang="en-AU" sz="3200" dirty="0">
                <a:solidFill>
                  <a:srgbClr val="1F497D"/>
                </a:solidFill>
              </a:rPr>
              <a:t>(through immersion research with national elites in Indonesia and beyond)</a:t>
            </a:r>
          </a:p>
        </p:txBody>
      </p:sp>
    </p:spTree>
    <p:extLst>
      <p:ext uri="{BB962C8B-B14F-4D97-AF65-F5344CB8AC3E}">
        <p14:creationId xmlns:p14="http://schemas.microsoft.com/office/powerpoint/2010/main" val="4139977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59316"/>
            <a:ext cx="4594860" cy="6463308"/>
          </a:xfrm>
          <a:prstGeom prst="rect">
            <a:avLst/>
          </a:prstGeom>
          <a:noFill/>
        </p:spPr>
        <p:txBody>
          <a:bodyPr wrap="square" rtlCol="0">
            <a:spAutoFit/>
          </a:bodyPr>
          <a:lstStyle/>
          <a:p>
            <a:r>
              <a:rPr lang="en-AU" dirty="0">
                <a:solidFill>
                  <a:srgbClr val="1F497D"/>
                </a:solidFill>
              </a:rPr>
              <a:t>	</a:t>
            </a:r>
            <a:endParaRPr lang="en-AU" sz="3200" b="1" dirty="0">
              <a:solidFill>
                <a:srgbClr val="1F497D"/>
              </a:solidFill>
            </a:endParaRPr>
          </a:p>
          <a:p>
            <a:endParaRPr lang="en-AU" sz="1200" dirty="0">
              <a:solidFill>
                <a:srgbClr val="1F497D"/>
              </a:solidFill>
            </a:endParaRPr>
          </a:p>
          <a:p>
            <a:pPr lvl="1"/>
            <a:r>
              <a:rPr lang="en-AU" sz="3200" dirty="0">
                <a:solidFill>
                  <a:srgbClr val="1F497D"/>
                </a:solidFill>
              </a:rPr>
              <a:t>4. USING SOCIAL SCIENCE TO HELP AVERT A GLOBAL ENVIRONMENTAL COLLAPSE </a:t>
            </a:r>
          </a:p>
          <a:p>
            <a:pPr lvl="1"/>
            <a:r>
              <a:rPr lang="en-AU" sz="3200" dirty="0">
                <a:solidFill>
                  <a:srgbClr val="1F497D"/>
                </a:solidFill>
              </a:rPr>
              <a:t>(by studying the impact of climate change, potentials for adaptation and the scope of local sustainability action) </a:t>
            </a:r>
          </a:p>
          <a:p>
            <a:pPr marL="971550" lvl="1" indent="-514350">
              <a:buFont typeface="+mj-lt"/>
              <a:buAutoNum type="arabicPeriod"/>
            </a:pPr>
            <a:endParaRPr lang="en-AU" sz="3200" dirty="0"/>
          </a:p>
        </p:txBody>
      </p:sp>
      <p:sp>
        <p:nvSpPr>
          <p:cNvPr id="2" name="Rectangle 1">
            <a:extLst>
              <a:ext uri="{FF2B5EF4-FFF2-40B4-BE49-F238E27FC236}">
                <a16:creationId xmlns:a16="http://schemas.microsoft.com/office/drawing/2014/main" id="{23A1DA23-7994-8D48-A38F-6D6CF7A8D6DB}"/>
              </a:ext>
            </a:extLst>
          </p:cNvPr>
          <p:cNvSpPr/>
          <p:nvPr/>
        </p:nvSpPr>
        <p:spPr>
          <a:xfrm>
            <a:off x="0" y="174541"/>
            <a:ext cx="5927402" cy="584775"/>
          </a:xfrm>
          <a:prstGeom prst="rect">
            <a:avLst/>
          </a:prstGeom>
        </p:spPr>
        <p:txBody>
          <a:bodyPr wrap="square">
            <a:spAutoFit/>
          </a:bodyPr>
          <a:lstStyle/>
          <a:p>
            <a:r>
              <a:rPr lang="en-AU" sz="3200" b="1" dirty="0">
                <a:solidFill>
                  <a:schemeClr val="bg1"/>
                </a:solidFill>
              </a:rPr>
              <a:t>Key areas of past research</a:t>
            </a:r>
            <a:endParaRPr lang="en-US" sz="3200" dirty="0">
              <a:solidFill>
                <a:schemeClr val="bg1"/>
              </a:solidFill>
            </a:endParaRPr>
          </a:p>
        </p:txBody>
      </p:sp>
      <p:pic>
        <p:nvPicPr>
          <p:cNvPr id="6" name="Picture 5">
            <a:extLst>
              <a:ext uri="{FF2B5EF4-FFF2-40B4-BE49-F238E27FC236}">
                <a16:creationId xmlns:a16="http://schemas.microsoft.com/office/drawing/2014/main" id="{D31EBEAD-CA18-9C46-909E-8D197E857501}"/>
              </a:ext>
            </a:extLst>
          </p:cNvPr>
          <p:cNvPicPr>
            <a:picLocks noChangeAspect="1"/>
          </p:cNvPicPr>
          <p:nvPr/>
        </p:nvPicPr>
        <p:blipFill>
          <a:blip r:embed="rId3"/>
          <a:stretch>
            <a:fillRect/>
          </a:stretch>
        </p:blipFill>
        <p:spPr>
          <a:xfrm>
            <a:off x="4572000" y="0"/>
            <a:ext cx="4594860" cy="6858000"/>
          </a:xfrm>
          <a:prstGeom prst="rect">
            <a:avLst/>
          </a:prstGeom>
        </p:spPr>
      </p:pic>
    </p:spTree>
    <p:extLst>
      <p:ext uri="{BB962C8B-B14F-4D97-AF65-F5344CB8AC3E}">
        <p14:creationId xmlns:p14="http://schemas.microsoft.com/office/powerpoint/2010/main" val="3900688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59316"/>
            <a:ext cx="9144000" cy="5693866"/>
          </a:xfrm>
          <a:prstGeom prst="rect">
            <a:avLst/>
          </a:prstGeom>
          <a:noFill/>
        </p:spPr>
        <p:txBody>
          <a:bodyPr wrap="square" rtlCol="0">
            <a:spAutoFit/>
          </a:bodyPr>
          <a:lstStyle/>
          <a:p>
            <a:r>
              <a:rPr lang="en-AU" dirty="0">
                <a:solidFill>
                  <a:srgbClr val="1F497D"/>
                </a:solidFill>
              </a:rPr>
              <a:t>	</a:t>
            </a:r>
            <a:r>
              <a:rPr lang="en-AU" sz="3200" b="1" dirty="0">
                <a:solidFill>
                  <a:srgbClr val="1F497D"/>
                </a:solidFill>
              </a:rPr>
              <a:t>Types of Food Security Risks:</a:t>
            </a:r>
          </a:p>
          <a:p>
            <a:endParaRPr lang="en-AU" sz="1200" dirty="0">
              <a:solidFill>
                <a:srgbClr val="1F497D"/>
              </a:solidFill>
            </a:endParaRPr>
          </a:p>
          <a:p>
            <a:pPr marL="971550" lvl="1" indent="-514350">
              <a:buFont typeface="+mj-lt"/>
              <a:buAutoNum type="arabicPeriod"/>
            </a:pPr>
            <a:r>
              <a:rPr lang="en-AU" sz="3200" dirty="0">
                <a:solidFill>
                  <a:srgbClr val="1F497D"/>
                </a:solidFill>
              </a:rPr>
              <a:t>Demand Risks: Population growth + per capita consumption growth</a:t>
            </a:r>
            <a:br>
              <a:rPr lang="en-AU" sz="3200" dirty="0">
                <a:solidFill>
                  <a:srgbClr val="1F497D"/>
                </a:solidFill>
              </a:rPr>
            </a:br>
            <a:endParaRPr lang="en-AU" sz="3200" dirty="0">
              <a:solidFill>
                <a:srgbClr val="1F497D"/>
              </a:solidFill>
            </a:endParaRPr>
          </a:p>
          <a:p>
            <a:pPr marL="971550" lvl="1" indent="-514350">
              <a:buFont typeface="+mj-lt"/>
              <a:buAutoNum type="arabicPeriod"/>
            </a:pPr>
            <a:r>
              <a:rPr lang="en-AU" sz="3200" dirty="0">
                <a:solidFill>
                  <a:srgbClr val="1F497D"/>
                </a:solidFill>
              </a:rPr>
              <a:t>Supply Risks: Global &amp; Local Limits to Growth</a:t>
            </a:r>
            <a:br>
              <a:rPr lang="en-AU" sz="3200" dirty="0">
                <a:solidFill>
                  <a:srgbClr val="1F497D"/>
                </a:solidFill>
              </a:rPr>
            </a:br>
            <a:endParaRPr lang="en-AU" sz="3200" dirty="0">
              <a:solidFill>
                <a:srgbClr val="1F497D"/>
              </a:solidFill>
            </a:endParaRPr>
          </a:p>
          <a:p>
            <a:pPr marL="971550" lvl="1" indent="-514350">
              <a:buFont typeface="+mj-lt"/>
              <a:buAutoNum type="arabicPeriod"/>
            </a:pPr>
            <a:r>
              <a:rPr lang="en-AU" sz="3200" dirty="0">
                <a:solidFill>
                  <a:srgbClr val="1F497D"/>
                </a:solidFill>
              </a:rPr>
              <a:t>Ecological Risks: Environmental Change and Associated Disaster Impacts</a:t>
            </a:r>
          </a:p>
          <a:p>
            <a:pPr marL="971550" lvl="1" indent="-514350">
              <a:buFont typeface="+mj-lt"/>
              <a:buAutoNum type="arabicPeriod"/>
            </a:pPr>
            <a:endParaRPr lang="en-AU" sz="3200" dirty="0"/>
          </a:p>
          <a:p>
            <a:pPr marL="971550" lvl="1" indent="-514350">
              <a:buFont typeface="+mj-lt"/>
              <a:buAutoNum type="arabicPeriod"/>
            </a:pPr>
            <a:r>
              <a:rPr lang="en-AU" sz="3200" dirty="0">
                <a:solidFill>
                  <a:srgbClr val="1F497D"/>
                </a:solidFill>
              </a:rPr>
              <a:t>Distribution Risks: Market-based Food Systems (moral economy deficit)</a:t>
            </a:r>
          </a:p>
        </p:txBody>
      </p:sp>
      <p:sp>
        <p:nvSpPr>
          <p:cNvPr id="2" name="TextBox 1">
            <a:extLst>
              <a:ext uri="{FF2B5EF4-FFF2-40B4-BE49-F238E27FC236}">
                <a16:creationId xmlns:a16="http://schemas.microsoft.com/office/drawing/2014/main" id="{A44BB3E3-82E5-7B48-9BF1-3B6CED792F63}"/>
              </a:ext>
            </a:extLst>
          </p:cNvPr>
          <p:cNvSpPr txBox="1"/>
          <p:nvPr/>
        </p:nvSpPr>
        <p:spPr>
          <a:xfrm>
            <a:off x="1134319" y="220152"/>
            <a:ext cx="8009681" cy="523220"/>
          </a:xfrm>
          <a:prstGeom prst="rect">
            <a:avLst/>
          </a:prstGeom>
          <a:noFill/>
        </p:spPr>
        <p:txBody>
          <a:bodyPr wrap="square" rtlCol="0">
            <a:spAutoFit/>
          </a:bodyPr>
          <a:lstStyle/>
          <a:p>
            <a:r>
              <a:rPr lang="en-US" sz="2800" dirty="0">
                <a:solidFill>
                  <a:schemeClr val="bg1"/>
                </a:solidFill>
              </a:rPr>
              <a:t>CURRENT INDIVIDUAL RESEARCH:  SDG2 - FOOD </a:t>
            </a:r>
          </a:p>
        </p:txBody>
      </p:sp>
    </p:spTree>
    <p:extLst>
      <p:ext uri="{BB962C8B-B14F-4D97-AF65-F5344CB8AC3E}">
        <p14:creationId xmlns:p14="http://schemas.microsoft.com/office/powerpoint/2010/main" val="2376889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02739"/>
            <a:ext cx="9143999" cy="1112231"/>
          </a:xfrm>
        </p:spPr>
        <p:txBody>
          <a:bodyPr/>
          <a:lstStyle/>
          <a:p>
            <a:pPr algn="l"/>
            <a:r>
              <a:rPr lang="en-AU" sz="2800" b="1" spc="300" dirty="0"/>
              <a:t>    1. Demand Growth</a:t>
            </a:r>
            <a:r>
              <a:rPr lang="mr-IN" sz="2800" b="1" spc="300" dirty="0"/>
              <a:t>–</a:t>
            </a:r>
            <a:r>
              <a:rPr lang="en-AU" sz="2800" b="1" spc="300" dirty="0"/>
              <a:t> cf. population increase</a:t>
            </a:r>
            <a:br>
              <a:rPr lang="en-AU" sz="2800" b="1" spc="300" dirty="0"/>
            </a:br>
            <a:endParaRPr lang="en-AU" sz="1200" b="1" spc="300" dirty="0"/>
          </a:p>
        </p:txBody>
      </p:sp>
      <p:sp>
        <p:nvSpPr>
          <p:cNvPr id="3" name="Content Placeholder 2"/>
          <p:cNvSpPr>
            <a:spLocks noGrp="1"/>
          </p:cNvSpPr>
          <p:nvPr>
            <p:ph idx="1"/>
          </p:nvPr>
        </p:nvSpPr>
        <p:spPr>
          <a:xfrm>
            <a:off x="111640" y="809492"/>
            <a:ext cx="9032359" cy="5778096"/>
          </a:xfrm>
        </p:spPr>
        <p:txBody>
          <a:bodyPr>
            <a:normAutofit/>
          </a:bodyPr>
          <a:lstStyle/>
          <a:p>
            <a:endParaRPr lang="en-US" sz="2200" b="1" dirty="0">
              <a:solidFill>
                <a:srgbClr val="1F497D"/>
              </a:solidFill>
            </a:endParaRPr>
          </a:p>
          <a:p>
            <a:endParaRPr lang="en-US" b="1" dirty="0"/>
          </a:p>
        </p:txBody>
      </p:sp>
      <p:pic>
        <p:nvPicPr>
          <p:cNvPr id="4" name="Picture 3" descr="serveimag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122" y="769884"/>
            <a:ext cx="8500161" cy="6076562"/>
          </a:xfrm>
          <a:prstGeom prst="rect">
            <a:avLst/>
          </a:prstGeom>
        </p:spPr>
      </p:pic>
    </p:spTree>
    <p:extLst>
      <p:ext uri="{BB962C8B-B14F-4D97-AF65-F5344CB8AC3E}">
        <p14:creationId xmlns:p14="http://schemas.microsoft.com/office/powerpoint/2010/main" val="3167890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02739"/>
            <a:ext cx="9143999" cy="1112231"/>
          </a:xfrm>
        </p:spPr>
        <p:txBody>
          <a:bodyPr/>
          <a:lstStyle/>
          <a:p>
            <a:r>
              <a:rPr lang="en-AU" sz="2800" b="1" spc="300" dirty="0"/>
              <a:t>1. Demand Growth </a:t>
            </a:r>
            <a:r>
              <a:rPr lang="mr-IN" sz="2800" b="1" spc="300" dirty="0"/>
              <a:t>–</a:t>
            </a:r>
            <a:r>
              <a:rPr lang="en-AU" sz="2800" b="1" spc="300" dirty="0"/>
              <a:t> cf. higher per capita consumption and dietary composition change</a:t>
            </a:r>
            <a:endParaRPr lang="en-AU" sz="1200" b="1" spc="300" dirty="0"/>
          </a:p>
        </p:txBody>
      </p:sp>
      <p:sp>
        <p:nvSpPr>
          <p:cNvPr id="3" name="Content Placeholder 2"/>
          <p:cNvSpPr>
            <a:spLocks noGrp="1"/>
          </p:cNvSpPr>
          <p:nvPr>
            <p:ph idx="1"/>
          </p:nvPr>
        </p:nvSpPr>
        <p:spPr>
          <a:xfrm>
            <a:off x="111640" y="809492"/>
            <a:ext cx="9032359" cy="5778096"/>
          </a:xfrm>
        </p:spPr>
        <p:txBody>
          <a:bodyPr>
            <a:normAutofit/>
          </a:bodyPr>
          <a:lstStyle/>
          <a:p>
            <a:endParaRPr lang="en-US" sz="2200" b="1" dirty="0">
              <a:solidFill>
                <a:srgbClr val="1F497D"/>
              </a:solidFill>
            </a:endParaRPr>
          </a:p>
          <a:p>
            <a:endParaRPr lang="en-US" b="1" dirty="0"/>
          </a:p>
        </p:txBody>
      </p:sp>
      <p:pic>
        <p:nvPicPr>
          <p:cNvPr id="5" name="Picture 4" descr="Screen Shot 2017-08-14 at 11.20.53 am.png"/>
          <p:cNvPicPr>
            <a:picLocks noChangeAspect="1"/>
          </p:cNvPicPr>
          <p:nvPr/>
        </p:nvPicPr>
        <p:blipFill rotWithShape="1">
          <a:blip r:embed="rId3">
            <a:extLst>
              <a:ext uri="{28A0092B-C50C-407E-A947-70E740481C1C}">
                <a14:useLocalDpi xmlns:a14="http://schemas.microsoft.com/office/drawing/2010/main" val="0"/>
              </a:ext>
            </a:extLst>
          </a:blip>
          <a:srcRect l="3431" t="9187"/>
          <a:stretch/>
        </p:blipFill>
        <p:spPr>
          <a:xfrm>
            <a:off x="16173" y="990928"/>
            <a:ext cx="9114463" cy="5498508"/>
          </a:xfrm>
          <a:prstGeom prst="rect">
            <a:avLst/>
          </a:prstGeom>
        </p:spPr>
      </p:pic>
    </p:spTree>
    <p:extLst>
      <p:ext uri="{BB962C8B-B14F-4D97-AF65-F5344CB8AC3E}">
        <p14:creationId xmlns:p14="http://schemas.microsoft.com/office/powerpoint/2010/main" val="2030761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02739"/>
            <a:ext cx="9143999" cy="1112231"/>
          </a:xfrm>
        </p:spPr>
        <p:txBody>
          <a:bodyPr/>
          <a:lstStyle/>
          <a:p>
            <a:r>
              <a:rPr lang="en-AU" sz="2800" b="1" spc="300" dirty="0"/>
              <a:t> 	2. Supply Risks: The GR in its present form has reached its limits</a:t>
            </a:r>
            <a:endParaRPr lang="en-AU" sz="1200" b="1" spc="300" dirty="0"/>
          </a:p>
        </p:txBody>
      </p:sp>
      <p:sp>
        <p:nvSpPr>
          <p:cNvPr id="3" name="Content Placeholder 2"/>
          <p:cNvSpPr>
            <a:spLocks noGrp="1"/>
          </p:cNvSpPr>
          <p:nvPr>
            <p:ph idx="1"/>
          </p:nvPr>
        </p:nvSpPr>
        <p:spPr>
          <a:xfrm>
            <a:off x="111640" y="809492"/>
            <a:ext cx="9032359" cy="5778096"/>
          </a:xfrm>
        </p:spPr>
        <p:txBody>
          <a:bodyPr>
            <a:normAutofit/>
          </a:bodyPr>
          <a:lstStyle/>
          <a:p>
            <a:endParaRPr lang="en-US" sz="2200" b="1" dirty="0">
              <a:solidFill>
                <a:srgbClr val="1F497D"/>
              </a:solidFill>
            </a:endParaRPr>
          </a:p>
          <a:p>
            <a:endParaRPr lang="en-US" b="1" dirty="0"/>
          </a:p>
        </p:txBody>
      </p:sp>
      <p:pic>
        <p:nvPicPr>
          <p:cNvPr id="6" name="Picture 5" descr="Screen Shot 2017-08-14 at 11.49.4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2837"/>
            <a:ext cx="6655627" cy="5259838"/>
          </a:xfrm>
          <a:prstGeom prst="rect">
            <a:avLst/>
          </a:prstGeom>
        </p:spPr>
      </p:pic>
      <p:pic>
        <p:nvPicPr>
          <p:cNvPr id="5" name="Picture 4">
            <a:extLst>
              <a:ext uri="{FF2B5EF4-FFF2-40B4-BE49-F238E27FC236}">
                <a16:creationId xmlns:a16="http://schemas.microsoft.com/office/drawing/2014/main" id="{99708DFE-1A63-BF47-8D5F-8EAC5B730D37}"/>
              </a:ext>
            </a:extLst>
          </p:cNvPr>
          <p:cNvPicPr>
            <a:picLocks noChangeAspect="1"/>
          </p:cNvPicPr>
          <p:nvPr/>
        </p:nvPicPr>
        <p:blipFill>
          <a:blip r:embed="rId4"/>
          <a:stretch>
            <a:fillRect/>
          </a:stretch>
        </p:blipFill>
        <p:spPr>
          <a:xfrm>
            <a:off x="6623463" y="1420256"/>
            <a:ext cx="2552700" cy="4445000"/>
          </a:xfrm>
          <a:prstGeom prst="rect">
            <a:avLst/>
          </a:prstGeom>
        </p:spPr>
      </p:pic>
    </p:spTree>
    <p:extLst>
      <p:ext uri="{BB962C8B-B14F-4D97-AF65-F5344CB8AC3E}">
        <p14:creationId xmlns:p14="http://schemas.microsoft.com/office/powerpoint/2010/main" val="2041646058"/>
      </p:ext>
    </p:extLst>
  </p:cSld>
  <p:clrMapOvr>
    <a:masterClrMapping/>
  </p:clrMapOvr>
</p:sld>
</file>

<file path=ppt/theme/theme1.xml><?xml version="1.0" encoding="utf-8"?>
<a:theme xmlns:a="http://schemas.openxmlformats.org/drawingml/2006/main" name="Asian Relig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Asian Religions.thmx</Template>
  <TotalTime>1432</TotalTime>
  <Words>1645</Words>
  <Application>Microsoft Macintosh PowerPoint</Application>
  <PresentationFormat>On-screen Show (4:3)</PresentationFormat>
  <Paragraphs>170</Paragraphs>
  <Slides>22</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Franklin Gothic Book</vt:lpstr>
      <vt:lpstr>Franklin Gothic Medium</vt:lpstr>
      <vt:lpstr>Wingdings</vt:lpstr>
      <vt:lpstr>Asian Religions</vt:lpstr>
      <vt:lpstr>A Sustainable Future: Social Science and the Struggle to Avert  an Environmental and Societal Collapse  Prof Thomas Reuter University of Melbourne</vt:lpstr>
      <vt:lpstr>PowerPoint Presentation</vt:lpstr>
      <vt:lpstr>PowerPoint Presentation</vt:lpstr>
      <vt:lpstr>PowerPoint Presentation</vt:lpstr>
      <vt:lpstr>PowerPoint Presentation</vt:lpstr>
      <vt:lpstr>PowerPoint Presentation</vt:lpstr>
      <vt:lpstr>    1. Demand Growth– cf. population increase </vt:lpstr>
      <vt:lpstr>1. Demand Growth – cf. higher per capita consumption and dietary composition change</vt:lpstr>
      <vt:lpstr>  2. Supply Risks: The GR in its present form has reached its limits</vt:lpstr>
      <vt:lpstr>Overall effect = the growing FOOD GAP</vt:lpstr>
      <vt:lpstr>3. Ecological Change: Risks for Food Production Example: World Water Security Crisis</vt:lpstr>
      <vt:lpstr>PowerPoint Presentation</vt:lpstr>
      <vt:lpstr>4. Distribution Risks: Inequality &amp; Ability to Pay</vt:lpstr>
      <vt:lpstr>3. Distribution Risks: Food Market Cartels and Financial Speculation</vt:lpstr>
      <vt:lpstr>3. Distribution Risks: Rising Food Price Volatility</vt:lpstr>
      <vt:lpstr>What is the Solution?</vt:lpstr>
      <vt:lpstr>FAO now says: “Small is Beautiful” </vt:lpstr>
      <vt:lpstr>Small is Beautiful </vt:lpstr>
      <vt:lpstr>Indonesia Small eco-famers &amp; fishers - vital but have no state support  </vt:lpstr>
      <vt:lpstr>Local Responses: Sustainable farming movement in Indonesia:  Revitalization of Tradition + Innovation</vt:lpstr>
      <vt:lpstr>ENGAGEMENT: Science Policy Interface</vt:lpstr>
      <vt:lpstr>THANK YOU  FOR YOUR ATTENTION </vt:lpstr>
    </vt:vector>
  </TitlesOfParts>
  <Company>Melbourne Uni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Systems in Indonesia:  A moral Economy Approach to Resource Security Prof Thomas Reuter, University of Melbourne</dc:title>
  <dc:creator>Thomas Reuter</dc:creator>
  <cp:lastModifiedBy>Thomas Reuter</cp:lastModifiedBy>
  <cp:revision>110</cp:revision>
  <dcterms:created xsi:type="dcterms:W3CDTF">2015-06-11T06:46:19Z</dcterms:created>
  <dcterms:modified xsi:type="dcterms:W3CDTF">2019-10-22T10:08:09Z</dcterms:modified>
</cp:coreProperties>
</file>