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9" r:id="rId3"/>
    <p:sldId id="260" r:id="rId4"/>
    <p:sldId id="261" r:id="rId5"/>
    <p:sldId id="278" r:id="rId6"/>
    <p:sldId id="275" r:id="rId7"/>
    <p:sldId id="276" r:id="rId8"/>
    <p:sldId id="277" r:id="rId9"/>
    <p:sldId id="262" r:id="rId10"/>
    <p:sldId id="263" r:id="rId11"/>
    <p:sldId id="264" r:id="rId12"/>
    <p:sldId id="265" r:id="rId13"/>
    <p:sldId id="266" r:id="rId14"/>
    <p:sldId id="267" r:id="rId15"/>
    <p:sldId id="268" r:id="rId16"/>
    <p:sldId id="272" r:id="rId17"/>
    <p:sldId id="269" r:id="rId18"/>
    <p:sldId id="271" r:id="rId19"/>
    <p:sldId id="274" r:id="rId20"/>
    <p:sldId id="279" r:id="rId21"/>
    <p:sldId id="280" r:id="rId22"/>
    <p:sldId id="28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608" autoAdjust="0"/>
  </p:normalViewPr>
  <p:slideViewPr>
    <p:cSldViewPr snapToGrid="0" snapToObjects="1">
      <p:cViewPr>
        <p:scale>
          <a:sx n="75" d="100"/>
          <a:sy n="75" d="100"/>
        </p:scale>
        <p:origin x="-14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lrb:Desktop:edX%20Debriefing:Lee's%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4F81BD"/>
            </a:solidFill>
          </c:spPr>
          <c:invertIfNegative val="0"/>
          <c:dLbls>
            <c:dLbl>
              <c:idx val="0"/>
              <c:layout/>
              <c:tx>
                <c:rich>
                  <a:bodyPr/>
                  <a:lstStyle/>
                  <a:p>
                    <a:r>
                      <a:rPr lang="en-US" sz="1600" dirty="0" smtClean="0"/>
                      <a:t>0.4</a:t>
                    </a:r>
                    <a:endParaRPr lang="en-US" dirty="0"/>
                  </a:p>
                </c:rich>
              </c:tx>
              <c:showLegendKey val="0"/>
              <c:showVal val="1"/>
              <c:showCatName val="0"/>
              <c:showSerName val="0"/>
              <c:showPercent val="0"/>
              <c:showBubbleSize val="0"/>
            </c:dLbl>
            <c:dLbl>
              <c:idx val="1"/>
              <c:layout/>
              <c:tx>
                <c:rich>
                  <a:bodyPr/>
                  <a:lstStyle/>
                  <a:p>
                    <a:r>
                      <a:rPr lang="en-US" sz="1600" dirty="0" smtClean="0"/>
                      <a:t>2.4</a:t>
                    </a:r>
                    <a:endParaRPr lang="en-US" dirty="0"/>
                  </a:p>
                </c:rich>
              </c:tx>
              <c:showLegendKey val="0"/>
              <c:showVal val="1"/>
              <c:showCatName val="0"/>
              <c:showSerName val="0"/>
              <c:showPercent val="0"/>
              <c:showBubbleSize val="0"/>
            </c:dLbl>
            <c:dLbl>
              <c:idx val="2"/>
              <c:layout/>
              <c:tx>
                <c:rich>
                  <a:bodyPr/>
                  <a:lstStyle/>
                  <a:p>
                    <a:r>
                      <a:rPr lang="en-US" sz="1600" dirty="0" smtClean="0"/>
                      <a:t>3.4</a:t>
                    </a:r>
                    <a:endParaRPr lang="en-US" dirty="0"/>
                  </a:p>
                </c:rich>
              </c:tx>
              <c:showLegendKey val="0"/>
              <c:showVal val="1"/>
              <c:showCatName val="0"/>
              <c:showSerName val="0"/>
              <c:showPercent val="0"/>
              <c:showBubbleSize val="0"/>
            </c:dLbl>
            <c:dLbl>
              <c:idx val="3"/>
              <c:layout/>
              <c:tx>
                <c:rich>
                  <a:bodyPr/>
                  <a:lstStyle/>
                  <a:p>
                    <a:r>
                      <a:rPr lang="en-US" sz="1600" dirty="0" smtClean="0"/>
                      <a:t>4.5</a:t>
                    </a:r>
                    <a:endParaRPr lang="en-US" dirty="0"/>
                  </a:p>
                </c:rich>
              </c:tx>
              <c:showLegendKey val="0"/>
              <c:showVal val="1"/>
              <c:showCatName val="0"/>
              <c:showSerName val="0"/>
              <c:showPercent val="0"/>
              <c:showBubbleSize val="0"/>
            </c:dLbl>
            <c:dLbl>
              <c:idx val="4"/>
              <c:layout/>
              <c:tx>
                <c:rich>
                  <a:bodyPr/>
                  <a:lstStyle/>
                  <a:p>
                    <a:r>
                      <a:rPr lang="en-US" sz="1600" dirty="0" smtClean="0"/>
                      <a:t>8.3</a:t>
                    </a:r>
                    <a:endParaRPr lang="en-US" dirty="0"/>
                  </a:p>
                </c:rich>
              </c:tx>
              <c:showLegendKey val="0"/>
              <c:showVal val="1"/>
              <c:showCatName val="0"/>
              <c:showSerName val="0"/>
              <c:showPercent val="0"/>
              <c:showBubbleSize val="0"/>
            </c:dLbl>
            <c:dLbl>
              <c:idx val="5"/>
              <c:layout/>
              <c:tx>
                <c:rich>
                  <a:bodyPr/>
                  <a:lstStyle/>
                  <a:p>
                    <a:r>
                      <a:rPr lang="en-US" sz="1600" dirty="0" smtClean="0"/>
                      <a:t>25.6</a:t>
                    </a:r>
                    <a:endParaRPr lang="en-US" dirty="0"/>
                  </a:p>
                </c:rich>
              </c:tx>
              <c:showLegendKey val="0"/>
              <c:showVal val="1"/>
              <c:showCatName val="0"/>
              <c:showSerName val="0"/>
              <c:showPercent val="0"/>
              <c:showBubbleSize val="0"/>
            </c:dLbl>
            <c:dLbl>
              <c:idx val="6"/>
              <c:layout/>
              <c:tx>
                <c:rich>
                  <a:bodyPr/>
                  <a:lstStyle/>
                  <a:p>
                    <a:r>
                      <a:rPr lang="en-US" sz="1600" dirty="0" smtClean="0"/>
                      <a:t>55.4</a:t>
                    </a:r>
                    <a:endParaRPr lang="en-US" dirty="0"/>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'why-course'!$A$1:$A$7</c:f>
              <c:strCache>
                <c:ptCount val="7"/>
                <c:pt idx="0">
                  <c:v>Social understanding and friends gained as a result of taking the course</c:v>
                </c:pt>
                <c:pt idx="1">
                  <c:v>Preparation for advanced standing exam</c:v>
                </c:pt>
                <c:pt idx="2">
                  <c:v>Other</c:v>
                </c:pt>
                <c:pt idx="3">
                  <c:v>The entertainment value of the course</c:v>
                </c:pt>
                <c:pt idx="4">
                  <c:v>Employment/job advancement opportunities</c:v>
                </c:pt>
                <c:pt idx="5">
                  <c:v>The personal challenge</c:v>
                </c:pt>
                <c:pt idx="6">
                  <c:v>The knowledge and skills gained as a result from taking the course</c:v>
                </c:pt>
              </c:strCache>
            </c:strRef>
          </c:cat>
          <c:val>
            <c:numRef>
              <c:f>'why-course'!$B$1:$B$7</c:f>
              <c:numCache>
                <c:formatCode>General</c:formatCode>
                <c:ptCount val="7"/>
                <c:pt idx="0">
                  <c:v>0.43</c:v>
                </c:pt>
                <c:pt idx="1">
                  <c:v>2.39</c:v>
                </c:pt>
                <c:pt idx="2">
                  <c:v>3.41</c:v>
                </c:pt>
                <c:pt idx="3">
                  <c:v>4.52</c:v>
                </c:pt>
                <c:pt idx="4">
                  <c:v>8.27</c:v>
                </c:pt>
                <c:pt idx="5">
                  <c:v>25.58</c:v>
                </c:pt>
                <c:pt idx="6">
                  <c:v>55.41</c:v>
                </c:pt>
              </c:numCache>
            </c:numRef>
          </c:val>
        </c:ser>
        <c:dLbls>
          <c:showLegendKey val="0"/>
          <c:showVal val="0"/>
          <c:showCatName val="0"/>
          <c:showSerName val="0"/>
          <c:showPercent val="0"/>
          <c:showBubbleSize val="0"/>
        </c:dLbls>
        <c:gapWidth val="150"/>
        <c:axId val="2103823736"/>
        <c:axId val="-2126232280"/>
      </c:barChart>
      <c:catAx>
        <c:axId val="2103823736"/>
        <c:scaling>
          <c:orientation val="minMax"/>
        </c:scaling>
        <c:delete val="0"/>
        <c:axPos val="l"/>
        <c:majorTickMark val="out"/>
        <c:minorTickMark val="none"/>
        <c:tickLblPos val="nextTo"/>
        <c:txPr>
          <a:bodyPr/>
          <a:lstStyle/>
          <a:p>
            <a:pPr algn="r">
              <a:defRPr sz="1800" baseline="0">
                <a:latin typeface="Calibri" pitchFamily="34" charset="0"/>
              </a:defRPr>
            </a:pPr>
            <a:endParaRPr lang="en-US"/>
          </a:p>
        </c:txPr>
        <c:crossAx val="-2126232280"/>
        <c:crosses val="autoZero"/>
        <c:auto val="1"/>
        <c:lblAlgn val="ctr"/>
        <c:lblOffset val="100"/>
        <c:noMultiLvlLbl val="0"/>
      </c:catAx>
      <c:valAx>
        <c:axId val="-2126232280"/>
        <c:scaling>
          <c:orientation val="minMax"/>
          <c:max val="100.0"/>
        </c:scaling>
        <c:delete val="0"/>
        <c:axPos val="b"/>
        <c:majorGridlines/>
        <c:numFmt formatCode="General" sourceLinked="1"/>
        <c:majorTickMark val="out"/>
        <c:minorTickMark val="none"/>
        <c:tickLblPos val="nextTo"/>
        <c:txPr>
          <a:bodyPr/>
          <a:lstStyle/>
          <a:p>
            <a:pPr>
              <a:defRPr sz="1200"/>
            </a:pPr>
            <a:endParaRPr lang="en-US"/>
          </a:p>
        </c:txPr>
        <c:crossAx val="2103823736"/>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165A2-9315-DF47-8EBE-08D2A44C21B2}" type="datetimeFigureOut">
              <a:rPr lang="en-US" smtClean="0"/>
              <a:t>6/16/15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5E404-7ED8-DF45-9964-1FA003BF2240}" type="slidenum">
              <a:rPr lang="en-US" smtClean="0"/>
              <a:t>‹#›</a:t>
            </a:fld>
            <a:endParaRPr lang="en-US" dirty="0"/>
          </a:p>
        </p:txBody>
      </p:sp>
    </p:spTree>
    <p:extLst>
      <p:ext uri="{BB962C8B-B14F-4D97-AF65-F5344CB8AC3E}">
        <p14:creationId xmlns:p14="http://schemas.microsoft.com/office/powerpoint/2010/main" val="40034362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BEDF7-E82D-BE4C-98CD-6D326D0173B4}" type="slidenum">
              <a:rPr lang="en-US" smtClean="0"/>
              <a:t>1</a:t>
            </a:fld>
            <a:endParaRPr lang="en-US" dirty="0"/>
          </a:p>
        </p:txBody>
      </p:sp>
    </p:spTree>
    <p:extLst>
      <p:ext uri="{BB962C8B-B14F-4D97-AF65-F5344CB8AC3E}">
        <p14:creationId xmlns:p14="http://schemas.microsoft.com/office/powerpoint/2010/main" val="33022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work in history of communication technologies . . . know changes are more subtle and usually not what people prophesize</a:t>
            </a:r>
            <a:endParaRPr lang="en-US" dirty="0"/>
          </a:p>
        </p:txBody>
      </p:sp>
      <p:sp>
        <p:nvSpPr>
          <p:cNvPr id="4" name="Slide Number Placeholder 3"/>
          <p:cNvSpPr>
            <a:spLocks noGrp="1"/>
          </p:cNvSpPr>
          <p:nvPr>
            <p:ph type="sldNum" sz="quarter" idx="10"/>
          </p:nvPr>
        </p:nvSpPr>
        <p:spPr/>
        <p:txBody>
          <a:bodyPr/>
          <a:lstStyle/>
          <a:p>
            <a:fld id="{6EEBEDF7-E82D-BE4C-98CD-6D326D0173B4}" type="slidenum">
              <a:rPr lang="en-US" smtClean="0"/>
              <a:t>2</a:t>
            </a:fld>
            <a:endParaRPr lang="en-US" dirty="0"/>
          </a:p>
        </p:txBody>
      </p:sp>
    </p:spTree>
    <p:extLst>
      <p:ext uri="{BB962C8B-B14F-4D97-AF65-F5344CB8AC3E}">
        <p14:creationId xmlns:p14="http://schemas.microsoft.com/office/powerpoint/2010/main" val="41872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know about the certificate earners, but also about other groups. What about the students who tried the first problem set?  Who passed the midterm but didn’t take the final?   What about students who joined halfway but earned a certificate?  </a:t>
            </a:r>
            <a:endParaRPr lang="en-US" dirty="0"/>
          </a:p>
        </p:txBody>
      </p:sp>
      <p:sp>
        <p:nvSpPr>
          <p:cNvPr id="4" name="Slide Number Placeholder 3"/>
          <p:cNvSpPr>
            <a:spLocks noGrp="1"/>
          </p:cNvSpPr>
          <p:nvPr>
            <p:ph type="sldNum" sz="quarter" idx="10"/>
          </p:nvPr>
        </p:nvSpPr>
        <p:spPr/>
        <p:txBody>
          <a:bodyPr/>
          <a:lstStyle/>
          <a:p>
            <a:fld id="{6EEBEDF7-E82D-BE4C-98CD-6D326D0173B4}" type="slidenum">
              <a:rPr lang="en-US" smtClean="0"/>
              <a:t>5</a:t>
            </a:fld>
            <a:endParaRPr lang="en-US" dirty="0"/>
          </a:p>
        </p:txBody>
      </p:sp>
    </p:spTree>
    <p:extLst>
      <p:ext uri="{BB962C8B-B14F-4D97-AF65-F5344CB8AC3E}">
        <p14:creationId xmlns:p14="http://schemas.microsoft.com/office/powerpoint/2010/main" val="335148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AEA7C-372D-7941-AE0D-A4FA3F400F46}" type="slidenum">
              <a:rPr lang="en-US" smtClean="0"/>
              <a:t>6</a:t>
            </a:fld>
            <a:endParaRPr lang="en-US" dirty="0"/>
          </a:p>
        </p:txBody>
      </p:sp>
    </p:spTree>
    <p:extLst>
      <p:ext uri="{BB962C8B-B14F-4D97-AF65-F5344CB8AC3E}">
        <p14:creationId xmlns:p14="http://schemas.microsoft.com/office/powerpoint/2010/main" val="294538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will vary by question</a:t>
            </a:r>
            <a:r>
              <a:rPr lang="en-US" baseline="0" dirty="0" smtClean="0"/>
              <a:t> because of matrix sampling</a:t>
            </a:r>
            <a:endParaRPr lang="en-US" dirty="0"/>
          </a:p>
        </p:txBody>
      </p:sp>
      <p:sp>
        <p:nvSpPr>
          <p:cNvPr id="4" name="Slide Number Placeholder 3"/>
          <p:cNvSpPr>
            <a:spLocks noGrp="1"/>
          </p:cNvSpPr>
          <p:nvPr>
            <p:ph type="sldNum" sz="quarter" idx="10"/>
          </p:nvPr>
        </p:nvSpPr>
        <p:spPr/>
        <p:txBody>
          <a:bodyPr/>
          <a:lstStyle/>
          <a:p>
            <a:fld id="{D87FB806-2FC5-F04C-9F49-11B7F39D1AE6}" type="slidenum">
              <a:rPr lang="en-US" smtClean="0"/>
              <a:t>7</a:t>
            </a:fld>
            <a:endParaRPr lang="en-US" dirty="0"/>
          </a:p>
        </p:txBody>
      </p:sp>
    </p:spTree>
    <p:extLst>
      <p:ext uri="{BB962C8B-B14F-4D97-AF65-F5344CB8AC3E}">
        <p14:creationId xmlns:p14="http://schemas.microsoft.com/office/powerpoint/2010/main" val="46473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course count may matter…</a:t>
            </a:r>
            <a:endParaRPr lang="en-US" dirty="0"/>
          </a:p>
        </p:txBody>
      </p:sp>
      <p:sp>
        <p:nvSpPr>
          <p:cNvPr id="4" name="Slide Number Placeholder 3"/>
          <p:cNvSpPr>
            <a:spLocks noGrp="1"/>
          </p:cNvSpPr>
          <p:nvPr>
            <p:ph type="sldNum" sz="quarter" idx="10"/>
          </p:nvPr>
        </p:nvSpPr>
        <p:spPr/>
        <p:txBody>
          <a:bodyPr/>
          <a:lstStyle/>
          <a:p>
            <a:fld id="{AABAEA7C-372D-7941-AE0D-A4FA3F400F46}" type="slidenum">
              <a:rPr lang="en-US" smtClean="0"/>
              <a:t>8</a:t>
            </a:fld>
            <a:endParaRPr lang="en-US" dirty="0"/>
          </a:p>
        </p:txBody>
      </p:sp>
    </p:spTree>
    <p:extLst>
      <p:ext uri="{BB962C8B-B14F-4D97-AF65-F5344CB8AC3E}">
        <p14:creationId xmlns:p14="http://schemas.microsoft.com/office/powerpoint/2010/main" val="315728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940B2-A204-C04A-8EAB-65149421E774}" type="slidenum">
              <a:rPr lang="en-US"/>
              <a:pPr>
                <a:defRPr/>
              </a:pPr>
              <a:t>‹#›</a:t>
            </a:fld>
            <a:endParaRPr lang="en-US" dirty="0"/>
          </a:p>
        </p:txBody>
      </p:sp>
    </p:spTree>
    <p:extLst>
      <p:ext uri="{BB962C8B-B14F-4D97-AF65-F5344CB8AC3E}">
        <p14:creationId xmlns:p14="http://schemas.microsoft.com/office/powerpoint/2010/main" val="226099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60DDF3C-50C7-BB46-91EC-BE8B49D3C4C0}" type="slidenum">
              <a:rPr lang="en-US"/>
              <a:pPr>
                <a:defRPr/>
              </a:pPr>
              <a:t>‹#›</a:t>
            </a:fld>
            <a:endParaRPr lang="en-US" dirty="0"/>
          </a:p>
        </p:txBody>
      </p:sp>
    </p:spTree>
    <p:extLst>
      <p:ext uri="{BB962C8B-B14F-4D97-AF65-F5344CB8AC3E}">
        <p14:creationId xmlns:p14="http://schemas.microsoft.com/office/powerpoint/2010/main" val="307986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5C5129-3E87-C34C-8D5B-5FC6F7729053}" type="slidenum">
              <a:rPr lang="en-US"/>
              <a:pPr>
                <a:defRPr/>
              </a:pPr>
              <a:t>‹#›</a:t>
            </a:fld>
            <a:endParaRPr lang="en-US" dirty="0"/>
          </a:p>
        </p:txBody>
      </p:sp>
    </p:spTree>
    <p:extLst>
      <p:ext uri="{BB962C8B-B14F-4D97-AF65-F5344CB8AC3E}">
        <p14:creationId xmlns:p14="http://schemas.microsoft.com/office/powerpoint/2010/main" val="373560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CBB80BF-4FF6-774A-A038-7D28C7F500E9}" type="slidenum">
              <a:rPr lang="en-US"/>
              <a:pPr>
                <a:defRPr/>
              </a:pPr>
              <a:t>‹#›</a:t>
            </a:fld>
            <a:endParaRPr lang="en-US" dirty="0"/>
          </a:p>
        </p:txBody>
      </p:sp>
    </p:spTree>
    <p:extLst>
      <p:ext uri="{BB962C8B-B14F-4D97-AF65-F5344CB8AC3E}">
        <p14:creationId xmlns:p14="http://schemas.microsoft.com/office/powerpoint/2010/main" val="191519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4EAC07-6FD8-FB43-89F9-76E31B232D4D}" type="slidenum">
              <a:rPr lang="en-US"/>
              <a:pPr>
                <a:defRPr/>
              </a:pPr>
              <a:t>‹#›</a:t>
            </a:fld>
            <a:endParaRPr lang="en-US" dirty="0"/>
          </a:p>
        </p:txBody>
      </p:sp>
    </p:spTree>
    <p:extLst>
      <p:ext uri="{BB962C8B-B14F-4D97-AF65-F5344CB8AC3E}">
        <p14:creationId xmlns:p14="http://schemas.microsoft.com/office/powerpoint/2010/main" val="368793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74EA58C-A6D9-D74A-A82E-F35E77C77C7F}" type="slidenum">
              <a:rPr lang="en-US"/>
              <a:pPr>
                <a:defRPr/>
              </a:pPr>
              <a:t>‹#›</a:t>
            </a:fld>
            <a:endParaRPr lang="en-US" dirty="0"/>
          </a:p>
        </p:txBody>
      </p:sp>
    </p:spTree>
    <p:extLst>
      <p:ext uri="{BB962C8B-B14F-4D97-AF65-F5344CB8AC3E}">
        <p14:creationId xmlns:p14="http://schemas.microsoft.com/office/powerpoint/2010/main" val="171956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32324E2-5F81-DF43-B78D-76AB502B40C2}" type="slidenum">
              <a:rPr lang="en-US"/>
              <a:pPr>
                <a:defRPr/>
              </a:pPr>
              <a:t>‹#›</a:t>
            </a:fld>
            <a:endParaRPr lang="en-US" dirty="0"/>
          </a:p>
        </p:txBody>
      </p:sp>
    </p:spTree>
    <p:extLst>
      <p:ext uri="{BB962C8B-B14F-4D97-AF65-F5344CB8AC3E}">
        <p14:creationId xmlns:p14="http://schemas.microsoft.com/office/powerpoint/2010/main" val="280773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83D263-4988-314E-8A21-91258EA2D35A}" type="slidenum">
              <a:rPr lang="en-US"/>
              <a:pPr>
                <a:defRPr/>
              </a:pPr>
              <a:t>‹#›</a:t>
            </a:fld>
            <a:endParaRPr lang="en-US" dirty="0"/>
          </a:p>
        </p:txBody>
      </p:sp>
    </p:spTree>
    <p:extLst>
      <p:ext uri="{BB962C8B-B14F-4D97-AF65-F5344CB8AC3E}">
        <p14:creationId xmlns:p14="http://schemas.microsoft.com/office/powerpoint/2010/main" val="306489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6D74915-8CFA-AA4C-8967-0420BA824DA6}" type="slidenum">
              <a:rPr lang="en-US"/>
              <a:pPr>
                <a:defRPr/>
              </a:pPr>
              <a:t>‹#›</a:t>
            </a:fld>
            <a:endParaRPr lang="en-US" dirty="0"/>
          </a:p>
        </p:txBody>
      </p:sp>
    </p:spTree>
    <p:extLst>
      <p:ext uri="{BB962C8B-B14F-4D97-AF65-F5344CB8AC3E}">
        <p14:creationId xmlns:p14="http://schemas.microsoft.com/office/powerpoint/2010/main" val="18164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28AA2A-434D-2243-95BE-A9F0A41E2C2B}" type="slidenum">
              <a:rPr lang="en-US"/>
              <a:pPr>
                <a:defRPr/>
              </a:pPr>
              <a:t>‹#›</a:t>
            </a:fld>
            <a:endParaRPr lang="en-US" dirty="0"/>
          </a:p>
        </p:txBody>
      </p:sp>
    </p:spTree>
    <p:extLst>
      <p:ext uri="{BB962C8B-B14F-4D97-AF65-F5344CB8AC3E}">
        <p14:creationId xmlns:p14="http://schemas.microsoft.com/office/powerpoint/2010/main" val="385051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5EE9E1-4514-3A49-9752-C6E8F4D3E43E}" type="slidenum">
              <a:rPr lang="en-US"/>
              <a:pPr>
                <a:defRPr/>
              </a:pPr>
              <a:t>‹#›</a:t>
            </a:fld>
            <a:endParaRPr lang="en-US" dirty="0"/>
          </a:p>
        </p:txBody>
      </p:sp>
    </p:spTree>
    <p:extLst>
      <p:ext uri="{BB962C8B-B14F-4D97-AF65-F5344CB8AC3E}">
        <p14:creationId xmlns:p14="http://schemas.microsoft.com/office/powerpoint/2010/main" val="2139217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pitchFamily="-109"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pitchFamily="-109"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0F4960-E43F-CA49-AAFB-6902E6A7C2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7" charset="0"/>
        </a:defRPr>
      </a:lvl6pPr>
      <a:lvl7pPr marL="914400" algn="ctr" rtl="0" eaLnBrk="1" fontAlgn="base" hangingPunct="1">
        <a:spcBef>
          <a:spcPct val="0"/>
        </a:spcBef>
        <a:spcAft>
          <a:spcPct val="0"/>
        </a:spcAft>
        <a:defRPr sz="4400">
          <a:solidFill>
            <a:schemeClr val="tx2"/>
          </a:solidFill>
          <a:latin typeface="Arial" pitchFamily="-107" charset="0"/>
        </a:defRPr>
      </a:lvl7pPr>
      <a:lvl8pPr marL="1371600" algn="ctr" rtl="0" eaLnBrk="1" fontAlgn="base" hangingPunct="1">
        <a:spcBef>
          <a:spcPct val="0"/>
        </a:spcBef>
        <a:spcAft>
          <a:spcPct val="0"/>
        </a:spcAft>
        <a:defRPr sz="4400">
          <a:solidFill>
            <a:schemeClr val="tx2"/>
          </a:solidFill>
          <a:latin typeface="Arial" pitchFamily="-107" charset="0"/>
        </a:defRPr>
      </a:lvl8pPr>
      <a:lvl9pPr marL="1828800" algn="ctr" rtl="0" eaLnBrk="1" fontAlgn="base" hangingPunct="1">
        <a:spcBef>
          <a:spcPct val="0"/>
        </a:spcBef>
        <a:spcAft>
          <a:spcPct val="0"/>
        </a:spcAft>
        <a:defRPr sz="4400">
          <a:solidFill>
            <a:schemeClr val="tx2"/>
          </a:solidFill>
          <a:latin typeface="Arial" pitchFamily="-107"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rpajournal.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sr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educationxpress.mit.edu/journal/development-of-framework-to-classify-mooc-discussion-forum-posts-methodology-and-challeng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rpajournal.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st1.png"/>
          <p:cNvPicPr>
            <a:picLocks noChangeAspect="1"/>
          </p:cNvPicPr>
          <p:nvPr/>
        </p:nvPicPr>
        <p:blipFill rotWithShape="1">
          <a:blip r:embed="rId3">
            <a:extLst>
              <a:ext uri="{28A0092B-C50C-407E-A947-70E740481C1C}">
                <a14:useLocalDpi xmlns:a14="http://schemas.microsoft.com/office/drawing/2010/main" val="0"/>
              </a:ext>
            </a:extLst>
          </a:blip>
          <a:srcRect l="5892" r="29617"/>
          <a:stretch/>
        </p:blipFill>
        <p:spPr>
          <a:xfrm>
            <a:off x="0" y="1759323"/>
            <a:ext cx="5521497" cy="4704617"/>
          </a:xfrm>
          <a:prstGeom prst="rect">
            <a:avLst/>
          </a:prstGeom>
        </p:spPr>
      </p:pic>
      <p:sp>
        <p:nvSpPr>
          <p:cNvPr id="3" name="Rectangle 2"/>
          <p:cNvSpPr/>
          <p:nvPr/>
        </p:nvSpPr>
        <p:spPr>
          <a:xfrm>
            <a:off x="394585" y="4976665"/>
            <a:ext cx="4445799" cy="15700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960471" y="2132858"/>
            <a:ext cx="3660588" cy="2308324"/>
          </a:xfrm>
          <a:prstGeom prst="rect">
            <a:avLst/>
          </a:prstGeom>
          <a:noFill/>
        </p:spPr>
        <p:txBody>
          <a:bodyPr wrap="square" rtlCol="0">
            <a:spAutoFit/>
          </a:bodyPr>
          <a:lstStyle/>
          <a:p>
            <a:r>
              <a:rPr lang="en-US" sz="3600" b="1" dirty="0" smtClean="0">
                <a:solidFill>
                  <a:srgbClr val="800000"/>
                </a:solidFill>
              </a:rPr>
              <a:t>What we know and what we would like to find out</a:t>
            </a:r>
            <a:endParaRPr lang="en-US" sz="3600" b="1" dirty="0">
              <a:solidFill>
                <a:srgbClr val="800000"/>
              </a:solidFill>
            </a:endParaRPr>
          </a:p>
        </p:txBody>
      </p:sp>
      <p:sp>
        <p:nvSpPr>
          <p:cNvPr id="6" name="TextBox 5"/>
          <p:cNvSpPr txBox="1"/>
          <p:nvPr/>
        </p:nvSpPr>
        <p:spPr>
          <a:xfrm>
            <a:off x="672354" y="5244353"/>
            <a:ext cx="7590118" cy="1492716"/>
          </a:xfrm>
          <a:prstGeom prst="rect">
            <a:avLst/>
          </a:prstGeom>
          <a:noFill/>
        </p:spPr>
        <p:txBody>
          <a:bodyPr wrap="square" rtlCol="0">
            <a:spAutoFit/>
          </a:bodyPr>
          <a:lstStyle/>
          <a:p>
            <a:pPr algn="ctr"/>
            <a:r>
              <a:rPr lang="en-US" sz="1600" b="1" dirty="0" smtClean="0">
                <a:solidFill>
                  <a:schemeClr val="tx1">
                    <a:lumMod val="65000"/>
                    <a:lumOff val="35000"/>
                  </a:schemeClr>
                </a:solidFill>
              </a:rPr>
              <a:t>A presentation for the International Symposium </a:t>
            </a:r>
          </a:p>
          <a:p>
            <a:pPr algn="ctr"/>
            <a:r>
              <a:rPr lang="en-US" sz="1600" b="1" i="1" dirty="0" smtClean="0">
                <a:solidFill>
                  <a:schemeClr val="tx1">
                    <a:lumMod val="65000"/>
                    <a:lumOff val="35000"/>
                  </a:schemeClr>
                </a:solidFill>
              </a:rPr>
              <a:t>Emerging Models of Learning and Teaching in Higher Education: </a:t>
            </a:r>
          </a:p>
          <a:p>
            <a:pPr algn="ctr"/>
            <a:r>
              <a:rPr lang="en-US" sz="1600" b="1" i="1" dirty="0" smtClean="0">
                <a:solidFill>
                  <a:schemeClr val="tx1">
                    <a:lumMod val="65000"/>
                    <a:lumOff val="35000"/>
                  </a:schemeClr>
                </a:solidFill>
              </a:rPr>
              <a:t>From Books to MOOCs?</a:t>
            </a:r>
          </a:p>
          <a:p>
            <a:pPr algn="ctr">
              <a:spcBef>
                <a:spcPts val="1800"/>
              </a:spcBef>
            </a:pPr>
            <a:r>
              <a:rPr lang="en-US" sz="1400" b="1" dirty="0" smtClean="0">
                <a:solidFill>
                  <a:schemeClr val="tx1">
                    <a:lumMod val="65000"/>
                    <a:lumOff val="35000"/>
                  </a:schemeClr>
                </a:solidFill>
              </a:rPr>
              <a:t>Dr. Lori Breslow</a:t>
            </a:r>
          </a:p>
          <a:p>
            <a:pPr algn="ctr"/>
            <a:r>
              <a:rPr lang="en-US" sz="1400" b="1" dirty="0" smtClean="0">
                <a:solidFill>
                  <a:schemeClr val="tx1">
                    <a:lumMod val="65000"/>
                    <a:lumOff val="35000"/>
                  </a:schemeClr>
                </a:solidFill>
              </a:rPr>
              <a:t>MIT Teaching and Learning Laboratory</a:t>
            </a:r>
            <a:endParaRPr lang="en-US" sz="1400" b="1" dirty="0">
              <a:solidFill>
                <a:schemeClr val="tx1">
                  <a:lumMod val="65000"/>
                  <a:lumOff val="35000"/>
                </a:schemeClr>
              </a:solidFill>
            </a:endParaRPr>
          </a:p>
        </p:txBody>
      </p:sp>
      <p:sp>
        <p:nvSpPr>
          <p:cNvPr id="11" name="TextBox 10"/>
          <p:cNvSpPr txBox="1"/>
          <p:nvPr/>
        </p:nvSpPr>
        <p:spPr>
          <a:xfrm>
            <a:off x="6670958" y="6437359"/>
            <a:ext cx="2473042" cy="369332"/>
          </a:xfrm>
          <a:prstGeom prst="rect">
            <a:avLst/>
          </a:prstGeom>
          <a:noFill/>
        </p:spPr>
        <p:txBody>
          <a:bodyPr wrap="square" rtlCol="0">
            <a:spAutoFit/>
          </a:bodyPr>
          <a:lstStyle/>
          <a:p>
            <a:r>
              <a:rPr lang="en-US" sz="900" dirty="0" smtClean="0"/>
              <a:t>Graph courtesy of Professor Jennifer DeBoer, Purdue University</a:t>
            </a:r>
            <a:endParaRPr lang="en-US" sz="900" dirty="0"/>
          </a:p>
        </p:txBody>
      </p:sp>
      <p:sp>
        <p:nvSpPr>
          <p:cNvPr id="13" name="TextBox 12"/>
          <p:cNvSpPr txBox="1"/>
          <p:nvPr/>
        </p:nvSpPr>
        <p:spPr>
          <a:xfrm>
            <a:off x="672354" y="478118"/>
            <a:ext cx="7470587" cy="769441"/>
          </a:xfrm>
          <a:prstGeom prst="rect">
            <a:avLst/>
          </a:prstGeom>
          <a:solidFill>
            <a:schemeClr val="tx1">
              <a:lumMod val="50000"/>
              <a:lumOff val="50000"/>
            </a:schemeClr>
          </a:solidFill>
          <a:ln>
            <a:noFill/>
          </a:ln>
        </p:spPr>
        <p:txBody>
          <a:bodyPr wrap="square" rtlCol="0">
            <a:spAutoFit/>
          </a:bodyPr>
          <a:lstStyle/>
          <a:p>
            <a:pPr algn="ctr"/>
            <a:r>
              <a:rPr lang="en-US" sz="4400" b="1" dirty="0" smtClean="0">
                <a:solidFill>
                  <a:schemeClr val="bg1"/>
                </a:solidFill>
              </a:rPr>
              <a:t>MOOC Research </a:t>
            </a:r>
            <a:endParaRPr lang="en-US" sz="4400" b="1" dirty="0">
              <a:solidFill>
                <a:schemeClr val="bg1"/>
              </a:solidFill>
            </a:endParaRPr>
          </a:p>
        </p:txBody>
      </p:sp>
    </p:spTree>
    <p:extLst>
      <p:ext uri="{BB962C8B-B14F-4D97-AF65-F5344CB8AC3E}">
        <p14:creationId xmlns:p14="http://schemas.microsoft.com/office/powerpoint/2010/main" val="38995208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9846"/>
            <a:ext cx="8229600" cy="4525963"/>
          </a:xfrm>
        </p:spPr>
        <p:txBody>
          <a:bodyPr/>
          <a:lstStyle/>
          <a:p>
            <a:pPr>
              <a:spcBef>
                <a:spcPts val="1968"/>
              </a:spcBef>
              <a:buClr>
                <a:srgbClr val="800000"/>
              </a:buClr>
              <a:buFont typeface="Wingdings" charset="2"/>
              <a:buChar char="§"/>
            </a:pPr>
            <a:r>
              <a:rPr lang="en-US" dirty="0" smtClean="0">
                <a:solidFill>
                  <a:schemeClr val="tx1">
                    <a:lumMod val="75000"/>
                    <a:lumOff val="25000"/>
                  </a:schemeClr>
                </a:solidFill>
              </a:rPr>
              <a:t>Student engagement &amp; learning success</a:t>
            </a:r>
          </a:p>
          <a:p>
            <a:pPr>
              <a:spcBef>
                <a:spcPts val="1968"/>
              </a:spcBef>
              <a:buClr>
                <a:srgbClr val="800000"/>
              </a:buClr>
              <a:buFont typeface="Wingdings" charset="2"/>
              <a:buChar char="§"/>
            </a:pPr>
            <a:r>
              <a:rPr lang="en-US" dirty="0" smtClean="0">
                <a:solidFill>
                  <a:schemeClr val="tx1">
                    <a:lumMod val="75000"/>
                    <a:lumOff val="25000"/>
                  </a:schemeClr>
                </a:solidFill>
              </a:rPr>
              <a:t>MOOC design &amp; curriculum</a:t>
            </a:r>
          </a:p>
          <a:p>
            <a:pPr>
              <a:spcBef>
                <a:spcPts val="1968"/>
              </a:spcBef>
              <a:buClr>
                <a:srgbClr val="800000"/>
              </a:buClr>
              <a:buFont typeface="Wingdings" charset="2"/>
              <a:buChar char="§"/>
            </a:pPr>
            <a:r>
              <a:rPr lang="en-US" dirty="0" smtClean="0">
                <a:solidFill>
                  <a:schemeClr val="tx1">
                    <a:lumMod val="75000"/>
                    <a:lumOff val="25000"/>
                  </a:schemeClr>
                </a:solidFill>
              </a:rPr>
              <a:t>Self-regulated learning &amp; social learning</a:t>
            </a:r>
          </a:p>
          <a:p>
            <a:pPr>
              <a:spcBef>
                <a:spcPts val="1968"/>
              </a:spcBef>
              <a:buClr>
                <a:srgbClr val="800000"/>
              </a:buClr>
              <a:buFont typeface="Wingdings" charset="2"/>
              <a:buChar char="§"/>
            </a:pPr>
            <a:r>
              <a:rPr lang="en-US" dirty="0" smtClean="0">
                <a:solidFill>
                  <a:schemeClr val="tx1">
                    <a:lumMod val="75000"/>
                    <a:lumOff val="25000"/>
                  </a:schemeClr>
                </a:solidFill>
              </a:rPr>
              <a:t>Social network analysis &amp; networked learning</a:t>
            </a:r>
          </a:p>
          <a:p>
            <a:pPr>
              <a:spcBef>
                <a:spcPts val="1968"/>
              </a:spcBef>
              <a:buClr>
                <a:srgbClr val="800000"/>
              </a:buClr>
              <a:buFont typeface="Wingdings" charset="2"/>
              <a:buChar char="§"/>
            </a:pPr>
            <a:r>
              <a:rPr lang="en-US" dirty="0" smtClean="0">
                <a:solidFill>
                  <a:schemeClr val="tx1">
                    <a:lumMod val="75000"/>
                    <a:lumOff val="25000"/>
                  </a:schemeClr>
                </a:solidFill>
              </a:rPr>
              <a:t>Motivation, attitude &amp; success criteria</a:t>
            </a:r>
            <a:endParaRPr lang="en-US" dirty="0">
              <a:solidFill>
                <a:schemeClr val="tx1">
                  <a:lumMod val="75000"/>
                  <a:lumOff val="25000"/>
                </a:schemeClr>
              </a:solidFill>
            </a:endParaRPr>
          </a:p>
        </p:txBody>
      </p:sp>
      <p:sp>
        <p:nvSpPr>
          <p:cNvPr id="4" name="Title 2"/>
          <p:cNvSpPr txBox="1">
            <a:spLocks noGrp="1"/>
          </p:cNvSpPr>
          <p:nvPr>
            <p:ph type="title"/>
          </p:nvPr>
        </p:nvSpPr>
        <p:spPr>
          <a:xfrm>
            <a:off x="457200" y="461417"/>
            <a:ext cx="8229600" cy="769441"/>
          </a:xfrm>
          <a:prstGeom prst="rect">
            <a:avLst/>
          </a:prstGeom>
          <a:solidFill>
            <a:schemeClr val="tx1">
              <a:lumMod val="50000"/>
              <a:lumOff val="50000"/>
            </a:schemeClr>
          </a:solidFill>
          <a:ln>
            <a:noFill/>
          </a:ln>
        </p:spPr>
        <p:txBody>
          <a:bodyPr wrap="square" rtlCol="0">
            <a:spAutoFit/>
          </a:bodyPr>
          <a:lstStyle/>
          <a:p>
            <a:pPr algn="ctr"/>
            <a:r>
              <a:rPr lang="en-US" sz="4400" b="1" dirty="0" smtClean="0">
                <a:solidFill>
                  <a:schemeClr val="bg1"/>
                </a:solidFill>
              </a:rPr>
              <a:t>MRI Classification</a:t>
            </a:r>
            <a:endParaRPr lang="en-US" sz="4400" b="1" dirty="0">
              <a:solidFill>
                <a:schemeClr val="bg1"/>
              </a:solidFill>
            </a:endParaRPr>
          </a:p>
        </p:txBody>
      </p:sp>
      <p:sp>
        <p:nvSpPr>
          <p:cNvPr id="5" name="TextBox 4"/>
          <p:cNvSpPr txBox="1"/>
          <p:nvPr/>
        </p:nvSpPr>
        <p:spPr>
          <a:xfrm>
            <a:off x="457200" y="6230750"/>
            <a:ext cx="8229600" cy="507831"/>
          </a:xfrm>
          <a:prstGeom prst="rect">
            <a:avLst/>
          </a:prstGeom>
          <a:noFill/>
        </p:spPr>
        <p:txBody>
          <a:bodyPr wrap="square" rtlCol="0">
            <a:spAutoFit/>
          </a:bodyPr>
          <a:lstStyle/>
          <a:p>
            <a:r>
              <a:rPr lang="en-US" sz="900" b="1" dirty="0" smtClean="0"/>
              <a:t>Gašević, G. Kovanović, V., Joksimović, S., &amp;</a:t>
            </a:r>
            <a:r>
              <a:rPr lang="en-US" sz="900" b="1" baseline="30000" dirty="0" smtClean="0"/>
              <a:t> </a:t>
            </a:r>
            <a:r>
              <a:rPr lang="en-US" sz="900" b="1" dirty="0" smtClean="0"/>
              <a:t>Siemens, G. (2014).  Where is research on Massive Open Online Courses Headed?  A Data Analysis of the MOOC Research Initiative. </a:t>
            </a:r>
            <a:r>
              <a:rPr lang="en-US" sz="900" b="1" i="1" dirty="0" smtClean="0"/>
              <a:t>The International Review of Research in Open and Distributed Learning  </a:t>
            </a:r>
            <a:r>
              <a:rPr lang="en-US" sz="900" b="1" dirty="0" smtClean="0"/>
              <a:t>5(15), </a:t>
            </a:r>
            <a:r>
              <a:rPr lang="en-US" sz="900" b="1" dirty="0"/>
              <a:t>http:http</a:t>
            </a:r>
            <a:r>
              <a:rPr lang="en-US" sz="900" b="1" dirty="0"/>
              <a:t>://</a:t>
            </a:r>
            <a:r>
              <a:rPr lang="en-US" sz="900" b="1" dirty="0"/>
              <a:t>www.irrodl.org</a:t>
            </a:r>
            <a:r>
              <a:rPr lang="en-US" sz="900" b="1" dirty="0"/>
              <a:t>/</a:t>
            </a:r>
            <a:r>
              <a:rPr lang="en-US" sz="900" b="1" dirty="0"/>
              <a:t>index.php</a:t>
            </a:r>
            <a:r>
              <a:rPr lang="en-US" sz="900" b="1" dirty="0"/>
              <a:t>/</a:t>
            </a:r>
            <a:r>
              <a:rPr lang="en-US" sz="900" b="1" dirty="0"/>
              <a:t>irrodl</a:t>
            </a:r>
            <a:r>
              <a:rPr lang="en-US" sz="900" b="1" dirty="0"/>
              <a:t>/article/</a:t>
            </a:r>
            <a:r>
              <a:rPr lang="en-US" sz="900" b="1" dirty="0"/>
              <a:t>viewFile</a:t>
            </a:r>
            <a:r>
              <a:rPr lang="en-US" sz="900" b="1" dirty="0"/>
              <a:t>/1954/</a:t>
            </a:r>
            <a:r>
              <a:rPr lang="en-US" sz="900" b="1" dirty="0" smtClean="0"/>
              <a:t>3111.</a:t>
            </a:r>
            <a:endParaRPr lang="en-US" sz="900" dirty="0"/>
          </a:p>
        </p:txBody>
      </p:sp>
    </p:spTree>
    <p:extLst>
      <p:ext uri="{BB962C8B-B14F-4D97-AF65-F5344CB8AC3E}">
        <p14:creationId xmlns:p14="http://schemas.microsoft.com/office/powerpoint/2010/main" val="27459837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57200" y="122863"/>
            <a:ext cx="8477624" cy="1446550"/>
          </a:xfrm>
          <a:prstGeom prst="rect">
            <a:avLst/>
          </a:prstGeom>
          <a:solidFill>
            <a:schemeClr val="tx1">
              <a:lumMod val="50000"/>
              <a:lumOff val="50000"/>
            </a:schemeClr>
          </a:solidFill>
          <a:ln>
            <a:noFill/>
          </a:ln>
        </p:spPr>
        <p:txBody>
          <a:bodyPr wrap="square" rtlCol="0">
            <a:spAutoFit/>
          </a:bodyPr>
          <a:lstStyle/>
          <a:p>
            <a:pPr algn="ctr"/>
            <a:r>
              <a:rPr lang="en-US" sz="4400" b="1" dirty="0" smtClean="0">
                <a:solidFill>
                  <a:schemeClr val="bg1"/>
                </a:solidFill>
              </a:rPr>
              <a:t>Breslow &amp; DeBoer Classification</a:t>
            </a:r>
            <a:endParaRPr lang="en-US" sz="4400" b="1" dirty="0">
              <a:solidFill>
                <a:schemeClr val="bg1"/>
              </a:solidFill>
            </a:endParaRPr>
          </a:p>
        </p:txBody>
      </p:sp>
      <p:sp>
        <p:nvSpPr>
          <p:cNvPr id="4" name="Content Placeholder 3"/>
          <p:cNvSpPr>
            <a:spLocks noGrp="1"/>
          </p:cNvSpPr>
          <p:nvPr>
            <p:ph idx="1"/>
          </p:nvPr>
        </p:nvSpPr>
        <p:spPr>
          <a:xfrm>
            <a:off x="597647" y="1951608"/>
            <a:ext cx="8229600" cy="4525963"/>
          </a:xfrm>
        </p:spPr>
        <p:txBody>
          <a:bodyPr/>
          <a:lstStyle/>
          <a:p>
            <a:pPr>
              <a:spcBef>
                <a:spcPts val="2568"/>
              </a:spcBef>
              <a:buClr>
                <a:srgbClr val="800000"/>
              </a:buClr>
              <a:buFont typeface="Wingdings" charset="2"/>
              <a:buChar char="§"/>
            </a:pPr>
            <a:r>
              <a:rPr lang="en-US" b="1" dirty="0" smtClean="0">
                <a:solidFill>
                  <a:schemeClr val="tx1">
                    <a:lumMod val="65000"/>
                    <a:lumOff val="35000"/>
                  </a:schemeClr>
                </a:solidFill>
              </a:rPr>
              <a:t>Persistence</a:t>
            </a:r>
          </a:p>
          <a:p>
            <a:pPr>
              <a:spcBef>
                <a:spcPts val="2568"/>
              </a:spcBef>
              <a:buClr>
                <a:srgbClr val="800000"/>
              </a:buClr>
              <a:buFont typeface="Wingdings" charset="2"/>
              <a:buChar char="§"/>
            </a:pPr>
            <a:r>
              <a:rPr lang="en-US" b="1" dirty="0" smtClean="0">
                <a:solidFill>
                  <a:schemeClr val="tx1">
                    <a:lumMod val="65000"/>
                    <a:lumOff val="35000"/>
                  </a:schemeClr>
                </a:solidFill>
              </a:rPr>
              <a:t>Pedagogy</a:t>
            </a:r>
          </a:p>
          <a:p>
            <a:pPr>
              <a:spcBef>
                <a:spcPts val="2568"/>
              </a:spcBef>
              <a:buClr>
                <a:srgbClr val="800000"/>
              </a:buClr>
              <a:buFont typeface="Wingdings" charset="2"/>
              <a:buChar char="§"/>
            </a:pPr>
            <a:r>
              <a:rPr lang="en-US" b="1" dirty="0" smtClean="0">
                <a:solidFill>
                  <a:schemeClr val="tx1">
                    <a:lumMod val="65000"/>
                    <a:lumOff val="35000"/>
                  </a:schemeClr>
                </a:solidFill>
              </a:rPr>
              <a:t>Discussion forums</a:t>
            </a:r>
          </a:p>
          <a:p>
            <a:pPr>
              <a:spcBef>
                <a:spcPts val="2568"/>
              </a:spcBef>
              <a:buClr>
                <a:srgbClr val="800000"/>
              </a:buClr>
              <a:buFont typeface="Wingdings" charset="2"/>
              <a:buChar char="§"/>
            </a:pPr>
            <a:r>
              <a:rPr lang="en-US" b="1" dirty="0" smtClean="0">
                <a:solidFill>
                  <a:schemeClr val="tx1">
                    <a:lumMod val="65000"/>
                    <a:lumOff val="35000"/>
                  </a:schemeClr>
                </a:solidFill>
              </a:rPr>
              <a:t>Analytics/methodologies</a:t>
            </a:r>
          </a:p>
          <a:p>
            <a:pPr>
              <a:spcBef>
                <a:spcPts val="2568"/>
              </a:spcBef>
              <a:buClr>
                <a:srgbClr val="800000"/>
              </a:buClr>
              <a:buFont typeface="Wingdings" charset="2"/>
              <a:buChar char="§"/>
            </a:pPr>
            <a:r>
              <a:rPr lang="en-US" b="1" dirty="0" smtClean="0">
                <a:solidFill>
                  <a:schemeClr val="tx1">
                    <a:lumMod val="65000"/>
                    <a:lumOff val="35000"/>
                  </a:schemeClr>
                </a:solidFill>
              </a:rPr>
              <a:t>The MOOC phenomena itself</a:t>
            </a:r>
            <a:endParaRPr lang="en-US" b="1" dirty="0">
              <a:solidFill>
                <a:schemeClr val="tx1">
                  <a:lumMod val="65000"/>
                  <a:lumOff val="35000"/>
                </a:schemeClr>
              </a:solidFill>
            </a:endParaRPr>
          </a:p>
        </p:txBody>
      </p:sp>
      <p:sp>
        <p:nvSpPr>
          <p:cNvPr id="5" name="TextBox 4"/>
          <p:cNvSpPr txBox="1"/>
          <p:nvPr/>
        </p:nvSpPr>
        <p:spPr>
          <a:xfrm>
            <a:off x="687293" y="6499059"/>
            <a:ext cx="7679765" cy="230832"/>
          </a:xfrm>
          <a:prstGeom prst="rect">
            <a:avLst/>
          </a:prstGeom>
          <a:noFill/>
        </p:spPr>
        <p:txBody>
          <a:bodyPr wrap="square" rtlCol="0">
            <a:spAutoFit/>
          </a:bodyPr>
          <a:lstStyle/>
          <a:p>
            <a:r>
              <a:rPr lang="en-US" sz="900" dirty="0" smtClean="0"/>
              <a:t>DeBoer, J. &amp; Breslow, L. (2015).  Understanding the general utility of online resources for achievement in a MOOC, forthcoming.</a:t>
            </a:r>
            <a:endParaRPr lang="en-US" sz="900" dirty="0"/>
          </a:p>
        </p:txBody>
      </p:sp>
    </p:spTree>
    <p:extLst>
      <p:ext uri="{BB962C8B-B14F-4D97-AF65-F5344CB8AC3E}">
        <p14:creationId xmlns:p14="http://schemas.microsoft.com/office/powerpoint/2010/main" val="29348029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57200" y="685532"/>
            <a:ext cx="8229600" cy="769441"/>
          </a:xfrm>
          <a:prstGeom prst="rect">
            <a:avLst/>
          </a:prstGeom>
          <a:solidFill>
            <a:schemeClr val="tx1">
              <a:lumMod val="50000"/>
              <a:lumOff val="50000"/>
            </a:schemeClr>
          </a:solidFill>
          <a:ln>
            <a:noFill/>
          </a:ln>
        </p:spPr>
        <p:txBody>
          <a:bodyPr wrap="square" rtlCol="0">
            <a:spAutoFit/>
          </a:bodyPr>
          <a:lstStyle/>
          <a:p>
            <a:pPr algn="ctr"/>
            <a:r>
              <a:rPr lang="en-US" sz="4400" b="1" dirty="0" smtClean="0">
                <a:solidFill>
                  <a:schemeClr val="bg1"/>
                </a:solidFill>
              </a:rPr>
              <a:t>Persistence</a:t>
            </a:r>
            <a:endParaRPr lang="en-US" sz="4400" b="1" dirty="0">
              <a:solidFill>
                <a:schemeClr val="bg1"/>
              </a:solidFill>
            </a:endParaRPr>
          </a:p>
        </p:txBody>
      </p:sp>
      <p:sp>
        <p:nvSpPr>
          <p:cNvPr id="4" name="TextBox 3"/>
          <p:cNvSpPr txBox="1"/>
          <p:nvPr/>
        </p:nvSpPr>
        <p:spPr>
          <a:xfrm>
            <a:off x="457200" y="1613647"/>
            <a:ext cx="5139765" cy="1077218"/>
          </a:xfrm>
          <a:prstGeom prst="rect">
            <a:avLst/>
          </a:prstGeom>
          <a:noFill/>
        </p:spPr>
        <p:txBody>
          <a:bodyPr wrap="square" rtlCol="0">
            <a:spAutoFit/>
          </a:bodyPr>
          <a:lstStyle/>
          <a:p>
            <a:r>
              <a:rPr lang="en-US" sz="3200" dirty="0" smtClean="0">
                <a:solidFill>
                  <a:schemeClr val="tx1">
                    <a:lumMod val="65000"/>
                    <a:lumOff val="35000"/>
                  </a:schemeClr>
                </a:solidFill>
              </a:rPr>
              <a:t>By a conventional understanding . . . </a:t>
            </a:r>
            <a:endParaRPr lang="en-US" sz="3200" dirty="0">
              <a:solidFill>
                <a:schemeClr val="tx1">
                  <a:lumMod val="65000"/>
                  <a:lumOff val="35000"/>
                </a:schemeClr>
              </a:solidFill>
            </a:endParaRPr>
          </a:p>
        </p:txBody>
      </p:sp>
      <p:sp>
        <p:nvSpPr>
          <p:cNvPr id="5" name="TextBox 4"/>
          <p:cNvSpPr txBox="1"/>
          <p:nvPr/>
        </p:nvSpPr>
        <p:spPr>
          <a:xfrm>
            <a:off x="791882" y="6335058"/>
            <a:ext cx="7894918" cy="646331"/>
          </a:xfrm>
          <a:prstGeom prst="rect">
            <a:avLst/>
          </a:prstGeom>
          <a:noFill/>
        </p:spPr>
        <p:txBody>
          <a:bodyPr wrap="square" rtlCol="0">
            <a:spAutoFit/>
          </a:bodyPr>
          <a:lstStyle/>
          <a:p>
            <a:r>
              <a:rPr lang="en-US" sz="900" dirty="0" smtClean="0"/>
              <a:t>See </a:t>
            </a:r>
            <a:r>
              <a:rPr lang="en-US" sz="900" dirty="0"/>
              <a:t>DeBoer, J., Ho, A. D., Stump, G. S., &amp; Breslow, L</a:t>
            </a:r>
            <a:r>
              <a:rPr lang="en-US" sz="900" b="1" dirty="0"/>
              <a:t>.</a:t>
            </a:r>
            <a:r>
              <a:rPr lang="en-US" sz="900" dirty="0"/>
              <a:t> (2014).  Changing “course”: Reconceptualizing educational variables for massive open online courses.  </a:t>
            </a:r>
            <a:r>
              <a:rPr lang="en-US" sz="900" i="1" dirty="0"/>
              <a:t>Educational Researcher</a:t>
            </a:r>
            <a:r>
              <a:rPr lang="en-US" sz="900" dirty="0"/>
              <a:t>, </a:t>
            </a:r>
            <a:r>
              <a:rPr lang="en-US" sz="900" i="1" dirty="0"/>
              <a:t>43</a:t>
            </a:r>
            <a:r>
              <a:rPr lang="en-US" sz="900" dirty="0"/>
              <a:t>(2), 74-</a:t>
            </a:r>
            <a:r>
              <a:rPr lang="en-US" sz="900" dirty="0" smtClean="0"/>
              <a:t>84; and </a:t>
            </a:r>
            <a:r>
              <a:rPr lang="en-US" sz="900" dirty="0" smtClean="0"/>
              <a:t>Koller</a:t>
            </a:r>
            <a:r>
              <a:rPr lang="en-US" sz="900" dirty="0"/>
              <a:t>, D., Ng, A., Do, C., &amp; Chen, Z. (2013). Retention and intention in massive open online courses: In depth. </a:t>
            </a:r>
            <a:r>
              <a:rPr lang="en-US" sz="900" i="1" dirty="0"/>
              <a:t>Educause</a:t>
            </a:r>
            <a:r>
              <a:rPr lang="en-US" sz="900" i="1" dirty="0"/>
              <a:t> Review</a:t>
            </a:r>
            <a:r>
              <a:rPr lang="en-US" sz="900" dirty="0"/>
              <a:t>, </a:t>
            </a:r>
            <a:r>
              <a:rPr lang="en-US" sz="900" i="1" dirty="0"/>
              <a:t>48</a:t>
            </a:r>
            <a:r>
              <a:rPr lang="en-US" sz="900" dirty="0"/>
              <a:t>(3), 62-63.</a:t>
            </a:r>
            <a:r>
              <a:rPr lang="en-US" sz="900" dirty="0" smtClean="0"/>
              <a:t>  </a:t>
            </a:r>
            <a:endParaRPr lang="en-US" sz="900" dirty="0"/>
          </a:p>
          <a:p>
            <a:r>
              <a:rPr lang="en-US" sz="900" dirty="0" smtClean="0"/>
              <a:t> </a:t>
            </a:r>
            <a:endParaRPr lang="en-US" sz="900" dirty="0"/>
          </a:p>
        </p:txBody>
      </p:sp>
      <p:sp>
        <p:nvSpPr>
          <p:cNvPr id="7" name="TextBox 6"/>
          <p:cNvSpPr txBox="1"/>
          <p:nvPr/>
        </p:nvSpPr>
        <p:spPr>
          <a:xfrm>
            <a:off x="457199" y="4010214"/>
            <a:ext cx="4413625" cy="2062103"/>
          </a:xfrm>
          <a:prstGeom prst="rect">
            <a:avLst/>
          </a:prstGeom>
          <a:noFill/>
        </p:spPr>
        <p:txBody>
          <a:bodyPr wrap="square" rtlCol="0">
            <a:spAutoFit/>
          </a:bodyPr>
          <a:lstStyle/>
          <a:p>
            <a:r>
              <a:rPr lang="en-US" sz="3200" dirty="0" smtClean="0">
                <a:solidFill>
                  <a:schemeClr val="tx1">
                    <a:lumMod val="65000"/>
                    <a:lumOff val="35000"/>
                  </a:schemeClr>
                </a:solidFill>
              </a:rPr>
              <a:t>− But what’s the</a:t>
            </a:r>
          </a:p>
          <a:p>
            <a:r>
              <a:rPr lang="en-US" sz="3200" dirty="0">
                <a:solidFill>
                  <a:schemeClr val="tx1">
                    <a:lumMod val="65000"/>
                    <a:lumOff val="35000"/>
                  </a:schemeClr>
                </a:solidFill>
              </a:rPr>
              <a:t> </a:t>
            </a:r>
            <a:r>
              <a:rPr lang="en-US" sz="3200" dirty="0" smtClean="0">
                <a:solidFill>
                  <a:schemeClr val="tx1">
                    <a:lumMod val="65000"/>
                    <a:lumOff val="35000"/>
                  </a:schemeClr>
                </a:solidFill>
              </a:rPr>
              <a:t>  denominator?</a:t>
            </a:r>
          </a:p>
          <a:p>
            <a:r>
              <a:rPr lang="en-US" sz="3200" dirty="0" smtClean="0">
                <a:solidFill>
                  <a:schemeClr val="tx1">
                    <a:lumMod val="65000"/>
                    <a:lumOff val="35000"/>
                  </a:schemeClr>
                </a:solidFill>
              </a:rPr>
              <a:t>− Isn’t 7,157 still</a:t>
            </a:r>
          </a:p>
          <a:p>
            <a:r>
              <a:rPr lang="en-US" sz="3200" dirty="0">
                <a:solidFill>
                  <a:schemeClr val="tx1">
                    <a:lumMod val="65000"/>
                    <a:lumOff val="35000"/>
                  </a:schemeClr>
                </a:solidFill>
              </a:rPr>
              <a:t> </a:t>
            </a:r>
            <a:r>
              <a:rPr lang="en-US" sz="3200" dirty="0" smtClean="0">
                <a:solidFill>
                  <a:schemeClr val="tx1">
                    <a:lumMod val="65000"/>
                    <a:lumOff val="35000"/>
                  </a:schemeClr>
                </a:solidFill>
              </a:rPr>
              <a:t>  pretty impressive?</a:t>
            </a:r>
            <a:endParaRPr lang="en-US" sz="3200" dirty="0">
              <a:solidFill>
                <a:schemeClr val="tx1">
                  <a:lumMod val="65000"/>
                  <a:lumOff val="35000"/>
                </a:schemeClr>
              </a:solidFill>
            </a:endParaRPr>
          </a:p>
        </p:txBody>
      </p:sp>
      <p:grpSp>
        <p:nvGrpSpPr>
          <p:cNvPr id="10" name="Group 9"/>
          <p:cNvGrpSpPr/>
          <p:nvPr/>
        </p:nvGrpSpPr>
        <p:grpSpPr>
          <a:xfrm>
            <a:off x="1090709" y="1483485"/>
            <a:ext cx="7873997" cy="4503620"/>
            <a:chOff x="1090709" y="1483485"/>
            <a:chExt cx="7873997" cy="4503620"/>
          </a:xfrm>
        </p:grpSpPr>
        <p:grpSp>
          <p:nvGrpSpPr>
            <p:cNvPr id="9" name="Group 8"/>
            <p:cNvGrpSpPr/>
            <p:nvPr/>
          </p:nvGrpSpPr>
          <p:grpSpPr>
            <a:xfrm>
              <a:off x="1090709" y="1483485"/>
              <a:ext cx="7873997" cy="4503620"/>
              <a:chOff x="1090709" y="1483485"/>
              <a:chExt cx="7873997" cy="4503620"/>
            </a:xfrm>
          </p:grpSpPr>
          <p:sp>
            <p:nvSpPr>
              <p:cNvPr id="6" name="TextBox 5"/>
              <p:cNvSpPr txBox="1"/>
              <p:nvPr/>
            </p:nvSpPr>
            <p:spPr>
              <a:xfrm>
                <a:off x="1090709" y="3088963"/>
                <a:ext cx="2659528" cy="646331"/>
              </a:xfrm>
              <a:prstGeom prst="rect">
                <a:avLst/>
              </a:prstGeom>
              <a:noFill/>
            </p:spPr>
            <p:txBody>
              <a:bodyPr wrap="square" rtlCol="0">
                <a:spAutoFit/>
              </a:bodyPr>
              <a:lstStyle/>
              <a:p>
                <a:r>
                  <a:rPr lang="en-US" sz="3600" b="1" cap="small" dirty="0" smtClean="0">
                    <a:solidFill>
                      <a:srgbClr val="800000"/>
                    </a:solidFill>
                  </a:rPr>
                  <a:t>Miserable</a:t>
                </a:r>
                <a:endParaRPr lang="en-US" sz="3600" b="1" cap="small" dirty="0">
                  <a:solidFill>
                    <a:srgbClr val="800000"/>
                  </a:solidFill>
                </a:endParaRPr>
              </a:p>
            </p:txBody>
          </p:sp>
          <p:pic>
            <p:nvPicPr>
              <p:cNvPr id="8" name="Picture 7" descr="Screen Shot 2013-04-11 at 12.5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235" y="1483485"/>
                <a:ext cx="4198471" cy="4503620"/>
              </a:xfrm>
              <a:prstGeom prst="rect">
                <a:avLst/>
              </a:prstGeom>
            </p:spPr>
          </p:pic>
        </p:grpSp>
        <p:sp>
          <p:nvSpPr>
            <p:cNvPr id="2" name="TextBox 1"/>
            <p:cNvSpPr txBox="1"/>
            <p:nvPr/>
          </p:nvSpPr>
          <p:spPr>
            <a:xfrm>
              <a:off x="5803151" y="5595779"/>
              <a:ext cx="2429438" cy="246221"/>
            </a:xfrm>
            <a:prstGeom prst="rect">
              <a:avLst/>
            </a:prstGeom>
            <a:noFill/>
          </p:spPr>
          <p:txBody>
            <a:bodyPr wrap="square" rtlCol="0">
              <a:spAutoFit/>
            </a:bodyPr>
            <a:lstStyle/>
            <a:p>
              <a:r>
                <a:rPr lang="en-US" sz="1000" dirty="0" smtClean="0"/>
                <a:t>Source:  </a:t>
              </a:r>
              <a:r>
                <a:rPr lang="en-US" sz="1000" dirty="0" smtClean="0"/>
                <a:t>edX</a:t>
              </a:r>
              <a:r>
                <a:rPr lang="en-US" sz="1000" dirty="0" smtClean="0"/>
                <a:t> spring 2013</a:t>
              </a:r>
              <a:endParaRPr lang="en-US" sz="1000" dirty="0"/>
            </a:p>
          </p:txBody>
        </p:sp>
      </p:grpSp>
      <p:sp>
        <p:nvSpPr>
          <p:cNvPr id="11" name="TextBox 10"/>
          <p:cNvSpPr txBox="1"/>
          <p:nvPr/>
        </p:nvSpPr>
        <p:spPr>
          <a:xfrm>
            <a:off x="576728" y="179294"/>
            <a:ext cx="8229600" cy="307777"/>
          </a:xfrm>
          <a:prstGeom prst="rect">
            <a:avLst/>
          </a:prstGeom>
          <a:noFill/>
        </p:spPr>
        <p:txBody>
          <a:bodyPr wrap="square" rtlCol="0">
            <a:spAutoFit/>
          </a:bodyPr>
          <a:lstStyle/>
          <a:p>
            <a:r>
              <a:rPr lang="en-US" sz="1400" dirty="0" smtClean="0">
                <a:solidFill>
                  <a:schemeClr val="tx1">
                    <a:lumMod val="65000"/>
                    <a:lumOff val="35000"/>
                  </a:schemeClr>
                </a:solidFill>
              </a:rPr>
              <a:t>Persistence  </a:t>
            </a:r>
            <a:r>
              <a:rPr lang="en-US" sz="1400" dirty="0" smtClean="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Pedagogy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Discussion Forums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MOOC Phenomenon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Analytics/Methodology</a:t>
            </a:r>
            <a:r>
              <a:rPr lang="en-US" sz="1400" dirty="0" smtClean="0">
                <a:solidFill>
                  <a:schemeClr val="tx1">
                    <a:lumMod val="65000"/>
                    <a:lumOff val="35000"/>
                  </a:schemeClr>
                </a:solidFill>
                <a:sym typeface="Wingdings"/>
              </a:rPr>
              <a:t>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1204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630082"/>
            <a:ext cx="8806329" cy="4525963"/>
          </a:xfrm>
        </p:spPr>
        <p:txBody>
          <a:bodyPr/>
          <a:lstStyle/>
          <a:p>
            <a:pPr marL="0" indent="0">
              <a:buNone/>
            </a:pPr>
            <a:r>
              <a:rPr lang="en-US" sz="2400" b="1" dirty="0" smtClean="0">
                <a:solidFill>
                  <a:srgbClr val="800000"/>
                </a:solidFill>
              </a:rPr>
              <a:t>   Most studies have been in the service of persistence:</a:t>
            </a:r>
          </a:p>
          <a:p>
            <a:pPr>
              <a:spcBef>
                <a:spcPts val="3072"/>
              </a:spcBef>
              <a:buClr>
                <a:srgbClr val="800000"/>
              </a:buClr>
              <a:buFont typeface="Wingdings" charset="2"/>
              <a:buChar char="§"/>
            </a:pPr>
            <a:r>
              <a:rPr lang="en-US" sz="2800" dirty="0" smtClean="0">
                <a:solidFill>
                  <a:schemeClr val="tx1">
                    <a:lumMod val="85000"/>
                    <a:lumOff val="15000"/>
                  </a:schemeClr>
                </a:solidFill>
              </a:rPr>
              <a:t>Assign students to small groups based on correct answers </a:t>
            </a:r>
            <a:r>
              <a:rPr lang="en-US" sz="2000" b="1" dirty="0" smtClean="0">
                <a:solidFill>
                  <a:schemeClr val="tx1">
                    <a:lumMod val="75000"/>
                    <a:lumOff val="25000"/>
                  </a:schemeClr>
                </a:solidFill>
              </a:rPr>
              <a:t>(Hearst, </a:t>
            </a:r>
            <a:r>
              <a:rPr lang="en-US" sz="2000" b="1" i="1" dirty="0" smtClean="0">
                <a:solidFill>
                  <a:schemeClr val="tx1">
                    <a:lumMod val="75000"/>
                    <a:lumOff val="25000"/>
                  </a:schemeClr>
                </a:solidFill>
              </a:rPr>
              <a:t>et al</a:t>
            </a:r>
            <a:r>
              <a:rPr lang="en-US" sz="2000" b="1" dirty="0" smtClean="0">
                <a:solidFill>
                  <a:schemeClr val="tx1">
                    <a:lumMod val="75000"/>
                    <a:lumOff val="25000"/>
                  </a:schemeClr>
                </a:solidFill>
              </a:rPr>
              <a:t>.)</a:t>
            </a:r>
          </a:p>
          <a:p>
            <a:pPr>
              <a:spcBef>
                <a:spcPts val="1872"/>
              </a:spcBef>
              <a:buClr>
                <a:srgbClr val="800000"/>
              </a:buClr>
              <a:buFont typeface="Wingdings" charset="2"/>
              <a:buChar char="§"/>
            </a:pPr>
            <a:r>
              <a:rPr lang="en-US" sz="2800" dirty="0" smtClean="0">
                <a:solidFill>
                  <a:schemeClr val="tx1">
                    <a:lumMod val="85000"/>
                    <a:lumOff val="15000"/>
                  </a:schemeClr>
                </a:solidFill>
              </a:rPr>
              <a:t>Intervene when students disappear </a:t>
            </a:r>
            <a:r>
              <a:rPr lang="en-US" sz="2000" b="1" dirty="0" smtClean="0">
                <a:solidFill>
                  <a:schemeClr val="tx1">
                    <a:lumMod val="75000"/>
                    <a:lumOff val="25000"/>
                  </a:schemeClr>
                </a:solidFill>
              </a:rPr>
              <a:t>(</a:t>
            </a:r>
            <a:r>
              <a:rPr lang="en-US" sz="2000" b="1" dirty="0" smtClean="0">
                <a:solidFill>
                  <a:schemeClr val="tx1">
                    <a:lumMod val="75000"/>
                    <a:lumOff val="25000"/>
                  </a:schemeClr>
                </a:solidFill>
              </a:rPr>
              <a:t>Krumm</a:t>
            </a:r>
            <a:r>
              <a:rPr lang="en-US" sz="2000" b="1" dirty="0" smtClean="0">
                <a:solidFill>
                  <a:schemeClr val="tx1">
                    <a:lumMod val="75000"/>
                    <a:lumOff val="25000"/>
                  </a:schemeClr>
                </a:solidFill>
              </a:rPr>
              <a:t>, </a:t>
            </a:r>
            <a:r>
              <a:rPr lang="en-US" sz="2000" b="1" i="1" dirty="0" smtClean="0">
                <a:solidFill>
                  <a:schemeClr val="tx1">
                    <a:lumMod val="75000"/>
                    <a:lumOff val="25000"/>
                  </a:schemeClr>
                </a:solidFill>
              </a:rPr>
              <a:t>et al</a:t>
            </a:r>
            <a:r>
              <a:rPr lang="en-US" sz="2000" b="1" dirty="0" smtClean="0">
                <a:solidFill>
                  <a:schemeClr val="tx1">
                    <a:lumMod val="75000"/>
                    <a:lumOff val="25000"/>
                  </a:schemeClr>
                </a:solidFill>
              </a:rPr>
              <a:t>.)</a:t>
            </a:r>
          </a:p>
          <a:p>
            <a:pPr>
              <a:spcBef>
                <a:spcPts val="1872"/>
              </a:spcBef>
              <a:buClr>
                <a:srgbClr val="800000"/>
              </a:buClr>
              <a:buFont typeface="Wingdings" charset="2"/>
              <a:buChar char="§"/>
            </a:pPr>
            <a:r>
              <a:rPr lang="en-US" sz="2800" dirty="0" smtClean="0">
                <a:solidFill>
                  <a:schemeClr val="tx1">
                    <a:lumMod val="85000"/>
                    <a:lumOff val="15000"/>
                  </a:schemeClr>
                </a:solidFill>
              </a:rPr>
              <a:t>Crowd source coding assignments </a:t>
            </a:r>
            <a:r>
              <a:rPr lang="en-US" sz="2000" b="1" dirty="0" smtClean="0">
                <a:solidFill>
                  <a:schemeClr val="tx1">
                    <a:lumMod val="75000"/>
                    <a:lumOff val="25000"/>
                  </a:schemeClr>
                </a:solidFill>
              </a:rPr>
              <a:t>(O’Reilly, </a:t>
            </a:r>
            <a:r>
              <a:rPr lang="en-US" sz="2000" b="1" i="1" dirty="0" smtClean="0">
                <a:solidFill>
                  <a:schemeClr val="tx1">
                    <a:lumMod val="75000"/>
                    <a:lumOff val="25000"/>
                  </a:schemeClr>
                </a:solidFill>
              </a:rPr>
              <a:t>et al</a:t>
            </a:r>
            <a:r>
              <a:rPr lang="en-US" sz="2000" b="1" dirty="0" smtClean="0">
                <a:solidFill>
                  <a:schemeClr val="tx1">
                    <a:lumMod val="75000"/>
                    <a:lumOff val="25000"/>
                  </a:schemeClr>
                </a:solidFill>
              </a:rPr>
              <a:t>.)</a:t>
            </a:r>
          </a:p>
          <a:p>
            <a:pPr>
              <a:spcBef>
                <a:spcPts val="1872"/>
              </a:spcBef>
              <a:buClr>
                <a:srgbClr val="800000"/>
              </a:buClr>
              <a:buFont typeface="Wingdings" charset="2"/>
              <a:buChar char="§"/>
            </a:pPr>
            <a:r>
              <a:rPr lang="en-US" sz="2800" dirty="0" smtClean="0">
                <a:solidFill>
                  <a:schemeClr val="tx1">
                    <a:lumMod val="85000"/>
                    <a:lumOff val="15000"/>
                  </a:schemeClr>
                </a:solidFill>
              </a:rPr>
              <a:t>Form co-located study groups </a:t>
            </a:r>
            <a:r>
              <a:rPr lang="en-US" sz="2000" b="1" dirty="0" smtClean="0">
                <a:solidFill>
                  <a:schemeClr val="tx1">
                    <a:lumMod val="75000"/>
                    <a:lumOff val="25000"/>
                  </a:schemeClr>
                </a:solidFill>
              </a:rPr>
              <a:t>(Li &amp; </a:t>
            </a:r>
            <a:r>
              <a:rPr lang="en-US" sz="2000" b="1" dirty="0" smtClean="0">
                <a:solidFill>
                  <a:schemeClr val="tx1">
                    <a:lumMod val="75000"/>
                    <a:lumOff val="25000"/>
                  </a:schemeClr>
                </a:solidFill>
              </a:rPr>
              <a:t>Dillenbourg</a:t>
            </a:r>
            <a:r>
              <a:rPr lang="en-US" sz="2000" b="1" dirty="0" smtClean="0">
                <a:solidFill>
                  <a:schemeClr val="tx1">
                    <a:lumMod val="75000"/>
                    <a:lumOff val="25000"/>
                  </a:schemeClr>
                </a:solidFill>
              </a:rPr>
              <a:t>)</a:t>
            </a:r>
          </a:p>
          <a:p>
            <a:pPr>
              <a:spcBef>
                <a:spcPts val="1872"/>
              </a:spcBef>
              <a:buClr>
                <a:srgbClr val="800000"/>
              </a:buClr>
              <a:buFont typeface="Wingdings" charset="2"/>
              <a:buChar char="§"/>
            </a:pPr>
            <a:r>
              <a:rPr lang="en-US" sz="2800" dirty="0" smtClean="0">
                <a:solidFill>
                  <a:schemeClr val="tx1">
                    <a:lumMod val="85000"/>
                    <a:lumOff val="15000"/>
                  </a:schemeClr>
                </a:solidFill>
              </a:rPr>
              <a:t>Send messages to increase “stickiness” </a:t>
            </a:r>
            <a:r>
              <a:rPr lang="en-US" sz="2000" b="1" dirty="0" smtClean="0">
                <a:solidFill>
                  <a:schemeClr val="tx1">
                    <a:lumMod val="75000"/>
                    <a:lumOff val="25000"/>
                  </a:schemeClr>
                </a:solidFill>
              </a:rPr>
              <a:t>(</a:t>
            </a:r>
            <a:r>
              <a:rPr lang="en-US" sz="2000" b="1" dirty="0" smtClean="0">
                <a:solidFill>
                  <a:schemeClr val="tx1">
                    <a:lumMod val="75000"/>
                    <a:lumOff val="25000"/>
                  </a:schemeClr>
                </a:solidFill>
              </a:rPr>
              <a:t>Kotturi</a:t>
            </a:r>
            <a:r>
              <a:rPr lang="en-US" sz="2000" b="1" dirty="0" smtClean="0">
                <a:solidFill>
                  <a:schemeClr val="tx1">
                    <a:lumMod val="75000"/>
                    <a:lumOff val="25000"/>
                  </a:schemeClr>
                </a:solidFill>
              </a:rPr>
              <a:t>, </a:t>
            </a:r>
            <a:r>
              <a:rPr lang="en-US" sz="2000" b="1" i="1" dirty="0" smtClean="0">
                <a:solidFill>
                  <a:schemeClr val="tx1">
                    <a:lumMod val="75000"/>
                    <a:lumOff val="25000"/>
                  </a:schemeClr>
                </a:solidFill>
              </a:rPr>
              <a:t>et al</a:t>
            </a:r>
            <a:r>
              <a:rPr lang="en-US" sz="2000" b="1" dirty="0" smtClean="0">
                <a:solidFill>
                  <a:schemeClr val="tx1">
                    <a:lumMod val="75000"/>
                    <a:lumOff val="25000"/>
                  </a:schemeClr>
                </a:solidFill>
              </a:rPr>
              <a:t>.)</a:t>
            </a:r>
          </a:p>
          <a:p>
            <a:pPr marL="0" indent="0">
              <a:spcBef>
                <a:spcPts val="1272"/>
              </a:spcBef>
              <a:buClr>
                <a:srgbClr val="800000"/>
              </a:buClr>
              <a:buNone/>
            </a:pPr>
            <a:endParaRPr lang="en-US" sz="2800" dirty="0" smtClean="0">
              <a:solidFill>
                <a:schemeClr val="tx1">
                  <a:lumMod val="65000"/>
                  <a:lumOff val="35000"/>
                </a:schemeClr>
              </a:solidFill>
            </a:endParaRPr>
          </a:p>
          <a:p>
            <a:endParaRPr lang="en-US" sz="2000" b="1" dirty="0">
              <a:solidFill>
                <a:schemeClr val="tx1">
                  <a:lumMod val="65000"/>
                  <a:lumOff val="35000"/>
                </a:schemeClr>
              </a:solidFill>
            </a:endParaRPr>
          </a:p>
        </p:txBody>
      </p:sp>
      <p:sp>
        <p:nvSpPr>
          <p:cNvPr id="4" name="Title 2"/>
          <p:cNvSpPr txBox="1">
            <a:spLocks noGrp="1"/>
          </p:cNvSpPr>
          <p:nvPr>
            <p:ph type="title"/>
          </p:nvPr>
        </p:nvSpPr>
        <p:spPr>
          <a:xfrm>
            <a:off x="457200" y="640711"/>
            <a:ext cx="8229600" cy="769441"/>
          </a:xfrm>
          <a:prstGeom prst="rect">
            <a:avLst/>
          </a:prstGeom>
          <a:solidFill>
            <a:schemeClr val="tx1">
              <a:lumMod val="50000"/>
              <a:lumOff val="50000"/>
            </a:schemeClr>
          </a:solidFill>
          <a:ln>
            <a:noFill/>
          </a:ln>
        </p:spPr>
        <p:txBody>
          <a:bodyPr wrap="square" rtlCol="0">
            <a:spAutoFit/>
          </a:bodyPr>
          <a:lstStyle/>
          <a:p>
            <a:pPr algn="ctr"/>
            <a:r>
              <a:rPr lang="en-US" sz="4400" b="1" dirty="0" smtClean="0">
                <a:solidFill>
                  <a:schemeClr val="bg1"/>
                </a:solidFill>
              </a:rPr>
              <a:t>Pedagogy</a:t>
            </a:r>
            <a:endParaRPr lang="en-US" sz="4400" b="1" dirty="0">
              <a:solidFill>
                <a:schemeClr val="bg1"/>
              </a:solidFill>
            </a:endParaRPr>
          </a:p>
        </p:txBody>
      </p:sp>
      <p:sp>
        <p:nvSpPr>
          <p:cNvPr id="5" name="TextBox 4"/>
          <p:cNvSpPr txBox="1"/>
          <p:nvPr/>
        </p:nvSpPr>
        <p:spPr>
          <a:xfrm>
            <a:off x="567670" y="6357330"/>
            <a:ext cx="811913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sp>
        <p:nvSpPr>
          <p:cNvPr id="6" name="TextBox 5"/>
          <p:cNvSpPr txBox="1"/>
          <p:nvPr/>
        </p:nvSpPr>
        <p:spPr>
          <a:xfrm>
            <a:off x="576728" y="179294"/>
            <a:ext cx="8229600" cy="307777"/>
          </a:xfrm>
          <a:prstGeom prst="rect">
            <a:avLst/>
          </a:prstGeom>
          <a:noFill/>
        </p:spPr>
        <p:txBody>
          <a:bodyPr wrap="square" rtlCol="0">
            <a:spAutoFit/>
          </a:bodyPr>
          <a:lstStyle/>
          <a:p>
            <a:r>
              <a:rPr lang="en-US" sz="1400" dirty="0" smtClean="0">
                <a:solidFill>
                  <a:schemeClr val="tx1">
                    <a:lumMod val="65000"/>
                    <a:lumOff val="35000"/>
                  </a:schemeClr>
                </a:solidFill>
              </a:rPr>
              <a:t>Persistence  </a:t>
            </a:r>
            <a:r>
              <a:rPr lang="en-US" sz="1400" dirty="0" smtClean="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Pedagogy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Discussion Forums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MOOC Phenomenon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Analytics/Methodology</a:t>
            </a:r>
            <a:r>
              <a:rPr lang="en-US" sz="1400" dirty="0" smtClean="0">
                <a:solidFill>
                  <a:schemeClr val="tx1">
                    <a:lumMod val="65000"/>
                    <a:lumOff val="35000"/>
                  </a:schemeClr>
                </a:solidFill>
                <a:sym typeface="Wingdings"/>
              </a:rPr>
              <a:t>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40880450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9377"/>
            <a:ext cx="8229600" cy="4525963"/>
          </a:xfrm>
        </p:spPr>
        <p:txBody>
          <a:bodyPr/>
          <a:lstStyle/>
          <a:p>
            <a:pPr>
              <a:buClr>
                <a:srgbClr val="800000"/>
              </a:buClr>
              <a:buFont typeface="Wingdings" charset="2"/>
              <a:buChar char="§"/>
            </a:pPr>
            <a:r>
              <a:rPr lang="en-US" sz="2800" b="1" dirty="0" smtClean="0">
                <a:solidFill>
                  <a:schemeClr val="tx1">
                    <a:lumMod val="65000"/>
                    <a:lumOff val="35000"/>
                  </a:schemeClr>
                </a:solidFill>
              </a:rPr>
              <a:t>What’s on them? </a:t>
            </a:r>
            <a:r>
              <a:rPr lang="en-US" sz="2400" b="1" dirty="0" smtClean="0">
                <a:solidFill>
                  <a:schemeClr val="tx1">
                    <a:lumMod val="65000"/>
                    <a:lumOff val="35000"/>
                  </a:schemeClr>
                </a:solidFill>
              </a:rPr>
              <a:t>(Cui &amp; Wise)</a:t>
            </a:r>
          </a:p>
          <a:p>
            <a:pPr>
              <a:buClr>
                <a:srgbClr val="800000"/>
              </a:buClr>
              <a:buFont typeface="Wingdings" charset="2"/>
              <a:buChar char="§"/>
            </a:pPr>
            <a:endParaRPr lang="en-US" b="1" dirty="0">
              <a:solidFill>
                <a:schemeClr val="tx1">
                  <a:lumMod val="65000"/>
                  <a:lumOff val="35000"/>
                </a:schemeClr>
              </a:solidFill>
            </a:endParaRPr>
          </a:p>
          <a:p>
            <a:pPr>
              <a:buClr>
                <a:srgbClr val="800000"/>
              </a:buClr>
              <a:buFont typeface="Wingdings" charset="2"/>
              <a:buChar char="§"/>
            </a:pPr>
            <a:r>
              <a:rPr lang="en-US" sz="2800" b="1" dirty="0" smtClean="0">
                <a:solidFill>
                  <a:schemeClr val="tx1">
                    <a:lumMod val="65000"/>
                    <a:lumOff val="35000"/>
                  </a:schemeClr>
                </a:solidFill>
              </a:rPr>
              <a:t>Who uses them? </a:t>
            </a:r>
            <a:r>
              <a:rPr lang="en-US" sz="2400" b="1" dirty="0" smtClean="0">
                <a:solidFill>
                  <a:schemeClr val="tx1">
                    <a:lumMod val="65000"/>
                    <a:lumOff val="35000"/>
                  </a:schemeClr>
                </a:solidFill>
              </a:rPr>
              <a:t>(</a:t>
            </a:r>
            <a:r>
              <a:rPr lang="en-US" sz="2400" b="1" dirty="0" smtClean="0">
                <a:solidFill>
                  <a:schemeClr val="tx1">
                    <a:lumMod val="65000"/>
                    <a:lumOff val="35000"/>
                  </a:schemeClr>
                </a:solidFill>
              </a:rPr>
              <a:t>Enyon</a:t>
            </a:r>
            <a:r>
              <a:rPr lang="en-US" sz="2400" b="1" dirty="0" smtClean="0">
                <a:solidFill>
                  <a:schemeClr val="tx1">
                    <a:lumMod val="65000"/>
                    <a:lumOff val="35000"/>
                  </a:schemeClr>
                </a:solidFill>
              </a:rPr>
              <a:t>, </a:t>
            </a:r>
            <a:r>
              <a:rPr lang="en-US" sz="2400" b="1" i="1" dirty="0" smtClean="0">
                <a:solidFill>
                  <a:schemeClr val="tx1">
                    <a:lumMod val="65000"/>
                    <a:lumOff val="35000"/>
                  </a:schemeClr>
                </a:solidFill>
              </a:rPr>
              <a:t>et al</a:t>
            </a:r>
            <a:r>
              <a:rPr lang="en-US" sz="2400" b="1" dirty="0" smtClean="0">
                <a:solidFill>
                  <a:schemeClr val="tx1">
                    <a:lumMod val="65000"/>
                    <a:lumOff val="35000"/>
                  </a:schemeClr>
                </a:solidFill>
              </a:rPr>
              <a:t>.)</a:t>
            </a:r>
            <a:endParaRPr lang="en-US" b="1" dirty="0" smtClean="0">
              <a:solidFill>
                <a:schemeClr val="tx1">
                  <a:lumMod val="65000"/>
                  <a:lumOff val="35000"/>
                </a:schemeClr>
              </a:solidFill>
            </a:endParaRPr>
          </a:p>
          <a:p>
            <a:pPr>
              <a:buClr>
                <a:srgbClr val="800000"/>
              </a:buClr>
              <a:buFont typeface="Wingdings" charset="2"/>
              <a:buChar char="§"/>
            </a:pPr>
            <a:endParaRPr lang="en-US" b="1" dirty="0">
              <a:solidFill>
                <a:schemeClr val="tx1">
                  <a:lumMod val="65000"/>
                  <a:lumOff val="35000"/>
                </a:schemeClr>
              </a:solidFill>
            </a:endParaRPr>
          </a:p>
          <a:p>
            <a:pPr>
              <a:buClr>
                <a:srgbClr val="800000"/>
              </a:buClr>
              <a:buFont typeface="Wingdings" charset="2"/>
              <a:buChar char="§"/>
            </a:pPr>
            <a:r>
              <a:rPr lang="en-US" sz="2800" b="1" dirty="0" smtClean="0">
                <a:solidFill>
                  <a:schemeClr val="tx1">
                    <a:lumMod val="65000"/>
                    <a:lumOff val="35000"/>
                  </a:schemeClr>
                </a:solidFill>
              </a:rPr>
              <a:t>To what effect? </a:t>
            </a:r>
            <a:r>
              <a:rPr lang="en-US" sz="2400" b="1" dirty="0" smtClean="0">
                <a:solidFill>
                  <a:schemeClr val="tx1">
                    <a:lumMod val="65000"/>
                    <a:lumOff val="35000"/>
                  </a:schemeClr>
                </a:solidFill>
              </a:rPr>
              <a:t>(Huang, </a:t>
            </a:r>
            <a:r>
              <a:rPr lang="en-US" sz="2400" b="1" i="1" dirty="0" smtClean="0">
                <a:solidFill>
                  <a:schemeClr val="tx1">
                    <a:lumMod val="65000"/>
                    <a:lumOff val="35000"/>
                  </a:schemeClr>
                </a:solidFill>
              </a:rPr>
              <a:t>et al</a:t>
            </a:r>
            <a:r>
              <a:rPr lang="en-US" sz="2400" b="1" dirty="0" smtClean="0">
                <a:solidFill>
                  <a:schemeClr val="tx1">
                    <a:lumMod val="65000"/>
                    <a:lumOff val="35000"/>
                  </a:schemeClr>
                </a:solidFill>
              </a:rPr>
              <a:t>.; </a:t>
            </a:r>
            <a:r>
              <a:rPr lang="en-US" sz="2400" b="1" dirty="0" smtClean="0">
                <a:solidFill>
                  <a:schemeClr val="tx1">
                    <a:lumMod val="65000"/>
                    <a:lumOff val="35000"/>
                  </a:schemeClr>
                </a:solidFill>
              </a:rPr>
              <a:t>Shillair</a:t>
            </a:r>
            <a:r>
              <a:rPr lang="en-US" sz="2400" b="1" dirty="0" smtClean="0">
                <a:solidFill>
                  <a:schemeClr val="tx1">
                    <a:lumMod val="65000"/>
                    <a:lumOff val="35000"/>
                  </a:schemeClr>
                </a:solidFill>
              </a:rPr>
              <a:t> &amp; Walsh)</a:t>
            </a:r>
            <a:endParaRPr lang="en-US" b="1" dirty="0" smtClean="0">
              <a:solidFill>
                <a:schemeClr val="tx1">
                  <a:lumMod val="65000"/>
                  <a:lumOff val="35000"/>
                </a:schemeClr>
              </a:solidFill>
            </a:endParaRPr>
          </a:p>
          <a:p>
            <a:pPr>
              <a:buClr>
                <a:srgbClr val="800000"/>
              </a:buClr>
              <a:buFont typeface="Wingdings" charset="2"/>
              <a:buChar char="§"/>
            </a:pPr>
            <a:endParaRPr lang="en-US" b="1" dirty="0">
              <a:solidFill>
                <a:schemeClr val="tx1">
                  <a:lumMod val="65000"/>
                  <a:lumOff val="35000"/>
                </a:schemeClr>
              </a:solidFill>
            </a:endParaRPr>
          </a:p>
          <a:p>
            <a:pPr>
              <a:buClr>
                <a:srgbClr val="800000"/>
              </a:buClr>
              <a:buFont typeface="Wingdings" charset="2"/>
              <a:buChar char="§"/>
            </a:pPr>
            <a:r>
              <a:rPr lang="en-US" sz="2800" b="1" dirty="0" smtClean="0">
                <a:solidFill>
                  <a:schemeClr val="tx1">
                    <a:lumMod val="65000"/>
                    <a:lumOff val="35000"/>
                  </a:schemeClr>
                </a:solidFill>
              </a:rPr>
              <a:t>How can they be used to their best advantage? </a:t>
            </a:r>
            <a:r>
              <a:rPr lang="en-US" sz="2400" b="1" dirty="0" smtClean="0">
                <a:solidFill>
                  <a:schemeClr val="tx1">
                    <a:lumMod val="65000"/>
                    <a:lumOff val="35000"/>
                  </a:schemeClr>
                </a:solidFill>
              </a:rPr>
              <a:t>(Stump, </a:t>
            </a:r>
            <a:r>
              <a:rPr lang="en-US" sz="2400" b="1" i="1" dirty="0" smtClean="0">
                <a:solidFill>
                  <a:schemeClr val="tx1">
                    <a:lumMod val="65000"/>
                    <a:lumOff val="35000"/>
                  </a:schemeClr>
                </a:solidFill>
              </a:rPr>
              <a:t>et al</a:t>
            </a:r>
            <a:r>
              <a:rPr lang="en-US" sz="2400" b="1" dirty="0" smtClean="0">
                <a:solidFill>
                  <a:schemeClr val="tx1">
                    <a:lumMod val="65000"/>
                    <a:lumOff val="35000"/>
                  </a:schemeClr>
                </a:solidFill>
              </a:rPr>
              <a:t>.; Ertmer, </a:t>
            </a:r>
            <a:r>
              <a:rPr lang="en-US" sz="2400" b="1" i="1" dirty="0" smtClean="0">
                <a:solidFill>
                  <a:schemeClr val="tx1">
                    <a:lumMod val="65000"/>
                    <a:lumOff val="35000"/>
                  </a:schemeClr>
                </a:solidFill>
              </a:rPr>
              <a:t>et al</a:t>
            </a:r>
            <a:r>
              <a:rPr lang="en-US" sz="2400" b="1" dirty="0" smtClean="0">
                <a:solidFill>
                  <a:schemeClr val="tx1">
                    <a:lumMod val="65000"/>
                    <a:lumOff val="35000"/>
                  </a:schemeClr>
                </a:solidFill>
              </a:rPr>
              <a:t>.)</a:t>
            </a:r>
            <a:endParaRPr lang="en-US" b="1" dirty="0" smtClean="0">
              <a:solidFill>
                <a:schemeClr val="tx1">
                  <a:lumMod val="65000"/>
                  <a:lumOff val="35000"/>
                </a:schemeClr>
              </a:solidFill>
            </a:endParaRPr>
          </a:p>
          <a:p>
            <a:endParaRPr lang="en-US" dirty="0"/>
          </a:p>
          <a:p>
            <a:endParaRPr lang="en-US" dirty="0"/>
          </a:p>
        </p:txBody>
      </p:sp>
      <p:sp>
        <p:nvSpPr>
          <p:cNvPr id="4" name="Title 2"/>
          <p:cNvSpPr txBox="1">
            <a:spLocks noGrp="1"/>
          </p:cNvSpPr>
          <p:nvPr>
            <p:ph type="title"/>
          </p:nvPr>
        </p:nvSpPr>
        <p:spPr>
          <a:xfrm>
            <a:off x="457200" y="670594"/>
            <a:ext cx="8229600" cy="769441"/>
          </a:xfrm>
          <a:prstGeom prst="rect">
            <a:avLst/>
          </a:prstGeom>
          <a:solidFill>
            <a:schemeClr val="tx1">
              <a:lumMod val="50000"/>
              <a:lumOff val="50000"/>
            </a:schemeClr>
          </a:solidFill>
          <a:ln>
            <a:noFill/>
          </a:ln>
        </p:spPr>
        <p:txBody>
          <a:bodyPr wrap="square" rtlCol="0">
            <a:spAutoFit/>
          </a:bodyPr>
          <a:lstStyle/>
          <a:p>
            <a:pPr algn="ctr"/>
            <a:r>
              <a:rPr lang="en-US" sz="4400" b="1" dirty="0" smtClean="0">
                <a:solidFill>
                  <a:schemeClr val="bg1"/>
                </a:solidFill>
              </a:rPr>
              <a:t>Discussion Forums</a:t>
            </a:r>
            <a:endParaRPr lang="en-US" sz="4400" b="1" dirty="0">
              <a:solidFill>
                <a:schemeClr val="bg1"/>
              </a:solidFill>
            </a:endParaRPr>
          </a:p>
        </p:txBody>
      </p:sp>
      <p:sp>
        <p:nvSpPr>
          <p:cNvPr id="5" name="TextBox 4"/>
          <p:cNvSpPr txBox="1"/>
          <p:nvPr/>
        </p:nvSpPr>
        <p:spPr>
          <a:xfrm>
            <a:off x="567670" y="6488135"/>
            <a:ext cx="811913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sp>
        <p:nvSpPr>
          <p:cNvPr id="6" name="TextBox 5"/>
          <p:cNvSpPr txBox="1"/>
          <p:nvPr/>
        </p:nvSpPr>
        <p:spPr>
          <a:xfrm>
            <a:off x="576728" y="179294"/>
            <a:ext cx="8229600" cy="307777"/>
          </a:xfrm>
          <a:prstGeom prst="rect">
            <a:avLst/>
          </a:prstGeom>
          <a:noFill/>
        </p:spPr>
        <p:txBody>
          <a:bodyPr wrap="square" rtlCol="0">
            <a:spAutoFit/>
          </a:bodyPr>
          <a:lstStyle/>
          <a:p>
            <a:r>
              <a:rPr lang="en-US" sz="1400" dirty="0" smtClean="0">
                <a:solidFill>
                  <a:schemeClr val="tx1">
                    <a:lumMod val="65000"/>
                    <a:lumOff val="35000"/>
                  </a:schemeClr>
                </a:solidFill>
              </a:rPr>
              <a:t>Persistence  </a:t>
            </a:r>
            <a:r>
              <a:rPr lang="en-US" sz="1400" dirty="0" smtClean="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Pedagogy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Discussion Forums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MOOC Phenomenon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Analytics/Methodology</a:t>
            </a:r>
            <a:r>
              <a:rPr lang="en-US" sz="1400" dirty="0" smtClean="0">
                <a:solidFill>
                  <a:schemeClr val="tx1">
                    <a:lumMod val="65000"/>
                    <a:lumOff val="35000"/>
                  </a:schemeClr>
                </a:solidFill>
                <a:sym typeface="Wingdings"/>
              </a:rPr>
              <a:t>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21318764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57200" y="506240"/>
            <a:ext cx="8229600" cy="769441"/>
          </a:xfrm>
          <a:prstGeom prst="rect">
            <a:avLst/>
          </a:prstGeom>
          <a:solidFill>
            <a:schemeClr val="tx1">
              <a:lumMod val="50000"/>
              <a:lumOff val="50000"/>
            </a:schemeClr>
          </a:solidFill>
          <a:ln>
            <a:noFill/>
          </a:ln>
        </p:spPr>
        <p:txBody>
          <a:bodyPr wrap="square" rtlCol="0">
            <a:spAutoFit/>
          </a:bodyPr>
          <a:lstStyle/>
          <a:p>
            <a:pPr algn="ctr"/>
            <a:r>
              <a:rPr lang="en-US" sz="4400" b="1" dirty="0" smtClean="0">
                <a:solidFill>
                  <a:schemeClr val="bg1"/>
                </a:solidFill>
              </a:rPr>
              <a:t>Analytics </a:t>
            </a:r>
            <a:endParaRPr lang="en-US" sz="4400" b="1" dirty="0">
              <a:solidFill>
                <a:schemeClr val="bg1"/>
              </a:solidFill>
            </a:endParaRPr>
          </a:p>
        </p:txBody>
      </p:sp>
      <p:sp>
        <p:nvSpPr>
          <p:cNvPr id="4" name="TextBox 3"/>
          <p:cNvSpPr txBox="1"/>
          <p:nvPr/>
        </p:nvSpPr>
        <p:spPr>
          <a:xfrm>
            <a:off x="567670" y="6488135"/>
            <a:ext cx="811913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pic>
        <p:nvPicPr>
          <p:cNvPr id="5" name="Picture 4"/>
          <p:cNvPicPr>
            <a:picLocks noChangeAspect="1"/>
          </p:cNvPicPr>
          <p:nvPr/>
        </p:nvPicPr>
        <p:blipFill>
          <a:blip r:embed="rId2"/>
          <a:stretch>
            <a:fillRect/>
          </a:stretch>
        </p:blipFill>
        <p:spPr>
          <a:xfrm>
            <a:off x="1015999" y="1384192"/>
            <a:ext cx="7530353" cy="5103943"/>
          </a:xfrm>
          <a:prstGeom prst="rect">
            <a:avLst/>
          </a:prstGeom>
        </p:spPr>
      </p:pic>
      <p:sp>
        <p:nvSpPr>
          <p:cNvPr id="6" name="TextBox 5"/>
          <p:cNvSpPr txBox="1"/>
          <p:nvPr/>
        </p:nvSpPr>
        <p:spPr>
          <a:xfrm>
            <a:off x="5588001" y="6137158"/>
            <a:ext cx="2823882" cy="261610"/>
          </a:xfrm>
          <a:prstGeom prst="rect">
            <a:avLst/>
          </a:prstGeom>
          <a:noFill/>
        </p:spPr>
        <p:txBody>
          <a:bodyPr wrap="square" rtlCol="0">
            <a:spAutoFit/>
          </a:bodyPr>
          <a:lstStyle/>
          <a:p>
            <a:r>
              <a:rPr lang="en-US" sz="1100" dirty="0" smtClean="0"/>
              <a:t>Tracking log courtesy of </a:t>
            </a:r>
            <a:r>
              <a:rPr lang="en-US" sz="1100" dirty="0" smtClean="0"/>
              <a:t>Xin</a:t>
            </a:r>
            <a:r>
              <a:rPr lang="en-US" sz="1100" dirty="0" smtClean="0"/>
              <a:t> Chen</a:t>
            </a:r>
            <a:endParaRPr lang="en-US" sz="1100" dirty="0"/>
          </a:p>
        </p:txBody>
      </p:sp>
      <p:sp>
        <p:nvSpPr>
          <p:cNvPr id="7" name="TextBox 6"/>
          <p:cNvSpPr txBox="1"/>
          <p:nvPr/>
        </p:nvSpPr>
        <p:spPr>
          <a:xfrm>
            <a:off x="576728" y="179294"/>
            <a:ext cx="8229600" cy="307777"/>
          </a:xfrm>
          <a:prstGeom prst="rect">
            <a:avLst/>
          </a:prstGeom>
          <a:noFill/>
        </p:spPr>
        <p:txBody>
          <a:bodyPr wrap="square" rtlCol="0">
            <a:spAutoFit/>
          </a:bodyPr>
          <a:lstStyle/>
          <a:p>
            <a:r>
              <a:rPr lang="en-US" sz="1400" dirty="0" smtClean="0">
                <a:solidFill>
                  <a:schemeClr val="tx1">
                    <a:lumMod val="65000"/>
                    <a:lumOff val="35000"/>
                  </a:schemeClr>
                </a:solidFill>
              </a:rPr>
              <a:t>Persistence  </a:t>
            </a:r>
            <a:r>
              <a:rPr lang="en-US" sz="1400" dirty="0" smtClean="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Pedagogy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Discussion Forums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MOOC Phenomenon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Analytics/Methodology</a:t>
            </a:r>
            <a:r>
              <a:rPr lang="en-US" sz="1400" dirty="0" smtClean="0">
                <a:solidFill>
                  <a:schemeClr val="tx1">
                    <a:lumMod val="65000"/>
                    <a:lumOff val="35000"/>
                  </a:schemeClr>
                </a:solidFill>
                <a:sym typeface="Wingdings"/>
              </a:rPr>
              <a:t>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932163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xfrm>
            <a:off x="457200" y="612619"/>
            <a:ext cx="8229600" cy="646331"/>
          </a:xfrm>
          <a:prstGeom prst="rect">
            <a:avLst/>
          </a:prstGeom>
          <a:solidFill>
            <a:schemeClr val="tx1">
              <a:lumMod val="50000"/>
              <a:lumOff val="50000"/>
            </a:schemeClr>
          </a:solidFill>
          <a:ln>
            <a:noFill/>
          </a:ln>
        </p:spPr>
        <p:txBody>
          <a:bodyPr wrap="square" rtlCol="0">
            <a:spAutoFit/>
          </a:bodyPr>
          <a:lstStyle/>
          <a:p>
            <a:pPr algn="ctr"/>
            <a:r>
              <a:rPr lang="en-US" sz="3600" b="1" dirty="0" smtClean="0">
                <a:solidFill>
                  <a:schemeClr val="bg1"/>
                </a:solidFill>
              </a:rPr>
              <a:t>Analytics/Methodology </a:t>
            </a:r>
            <a:endParaRPr lang="en-US" sz="3600" b="1" dirty="0">
              <a:solidFill>
                <a:schemeClr val="bg1"/>
              </a:solidFill>
            </a:endParaRPr>
          </a:p>
        </p:txBody>
      </p:sp>
      <p:sp>
        <p:nvSpPr>
          <p:cNvPr id="5" name="Content Placeholder 4"/>
          <p:cNvSpPr>
            <a:spLocks noGrp="1"/>
          </p:cNvSpPr>
          <p:nvPr>
            <p:ph idx="1"/>
          </p:nvPr>
        </p:nvSpPr>
        <p:spPr>
          <a:xfrm>
            <a:off x="457200" y="1434073"/>
            <a:ext cx="8229600" cy="4525963"/>
          </a:xfrm>
        </p:spPr>
        <p:txBody>
          <a:bodyPr/>
          <a:lstStyle/>
          <a:p>
            <a:pPr>
              <a:buClr>
                <a:srgbClr val="800000"/>
              </a:buClr>
              <a:buFont typeface="Wingdings" charset="2"/>
              <a:buChar char="§"/>
            </a:pPr>
            <a:r>
              <a:rPr lang="en-US" sz="2800" dirty="0" smtClean="0">
                <a:solidFill>
                  <a:schemeClr val="tx1">
                    <a:lumMod val="75000"/>
                    <a:lumOff val="25000"/>
                  </a:schemeClr>
                </a:solidFill>
              </a:rPr>
              <a:t>Predicting student success from</a:t>
            </a:r>
          </a:p>
          <a:p>
            <a:pPr lvl="1">
              <a:buClr>
                <a:srgbClr val="800000"/>
              </a:buClr>
            </a:pPr>
            <a:r>
              <a:rPr lang="en-US" dirty="0" smtClean="0">
                <a:solidFill>
                  <a:schemeClr val="tx1">
                    <a:lumMod val="75000"/>
                    <a:lumOff val="25000"/>
                  </a:schemeClr>
                </a:solidFill>
              </a:rPr>
              <a:t>Demographics </a:t>
            </a:r>
            <a:r>
              <a:rPr lang="en-US" sz="2000" b="1" dirty="0" smtClean="0">
                <a:solidFill>
                  <a:schemeClr val="tx1">
                    <a:lumMod val="75000"/>
                    <a:lumOff val="25000"/>
                  </a:schemeClr>
                </a:solidFill>
              </a:rPr>
              <a:t>(Brooks, </a:t>
            </a:r>
            <a:r>
              <a:rPr lang="en-US" sz="2000" b="1" i="1" dirty="0" smtClean="0">
                <a:solidFill>
                  <a:schemeClr val="tx1">
                    <a:lumMod val="75000"/>
                    <a:lumOff val="25000"/>
                  </a:schemeClr>
                </a:solidFill>
              </a:rPr>
              <a:t>et al</a:t>
            </a:r>
            <a:r>
              <a:rPr lang="en-US" sz="2000" b="1" dirty="0" smtClean="0">
                <a:solidFill>
                  <a:schemeClr val="tx1">
                    <a:lumMod val="75000"/>
                    <a:lumOff val="25000"/>
                  </a:schemeClr>
                </a:solidFill>
              </a:rPr>
              <a:t>.)</a:t>
            </a:r>
          </a:p>
          <a:p>
            <a:pPr lvl="1">
              <a:buClr>
                <a:srgbClr val="800000"/>
              </a:buClr>
            </a:pPr>
            <a:r>
              <a:rPr lang="en-US" dirty="0" smtClean="0">
                <a:solidFill>
                  <a:schemeClr val="tx1">
                    <a:lumMod val="75000"/>
                    <a:lumOff val="25000"/>
                  </a:schemeClr>
                </a:solidFill>
              </a:rPr>
              <a:t>Wheel-spinning </a:t>
            </a:r>
            <a:r>
              <a:rPr lang="en-US" sz="2000" b="1" dirty="0" smtClean="0">
                <a:solidFill>
                  <a:schemeClr val="tx1">
                    <a:lumMod val="75000"/>
                    <a:lumOff val="25000"/>
                  </a:schemeClr>
                </a:solidFill>
              </a:rPr>
              <a:t>(Gong &amp; Beck)</a:t>
            </a:r>
          </a:p>
          <a:p>
            <a:pPr lvl="1">
              <a:buClr>
                <a:srgbClr val="800000"/>
              </a:buClr>
            </a:pPr>
            <a:r>
              <a:rPr lang="en-US" dirty="0" smtClean="0">
                <a:solidFill>
                  <a:schemeClr val="tx1">
                    <a:lumMod val="75000"/>
                    <a:lumOff val="25000"/>
                  </a:schemeClr>
                </a:solidFill>
              </a:rPr>
              <a:t>Navigation/activity patterns </a:t>
            </a:r>
            <a:r>
              <a:rPr lang="en-US" sz="2000" b="1" dirty="0" smtClean="0">
                <a:solidFill>
                  <a:schemeClr val="tx1">
                    <a:lumMod val="75000"/>
                    <a:lumOff val="25000"/>
                  </a:schemeClr>
                </a:solidFill>
              </a:rPr>
              <a:t>(</a:t>
            </a:r>
            <a:r>
              <a:rPr lang="en-US" sz="2000" b="1" dirty="0" smtClean="0">
                <a:solidFill>
                  <a:schemeClr val="tx1">
                    <a:lumMod val="75000"/>
                    <a:lumOff val="25000"/>
                  </a:schemeClr>
                </a:solidFill>
              </a:rPr>
              <a:t>Guo</a:t>
            </a:r>
            <a:r>
              <a:rPr lang="en-US" sz="2000" b="1" dirty="0" smtClean="0">
                <a:solidFill>
                  <a:schemeClr val="tx1">
                    <a:lumMod val="75000"/>
                    <a:lumOff val="25000"/>
                  </a:schemeClr>
                </a:solidFill>
              </a:rPr>
              <a:t>)</a:t>
            </a:r>
          </a:p>
          <a:p>
            <a:pPr lvl="1">
              <a:buClr>
                <a:srgbClr val="800000"/>
              </a:buClr>
            </a:pPr>
            <a:r>
              <a:rPr lang="en-US" dirty="0" smtClean="0">
                <a:solidFill>
                  <a:schemeClr val="tx1">
                    <a:lumMod val="75000"/>
                    <a:lumOff val="25000"/>
                  </a:schemeClr>
                </a:solidFill>
              </a:rPr>
              <a:t>Discussion forums </a:t>
            </a:r>
            <a:r>
              <a:rPr lang="en-US" sz="2000" b="1" dirty="0" smtClean="0">
                <a:solidFill>
                  <a:schemeClr val="tx1">
                    <a:lumMod val="75000"/>
                    <a:lumOff val="25000"/>
                  </a:schemeClr>
                </a:solidFill>
              </a:rPr>
              <a:t>(Yang, </a:t>
            </a:r>
            <a:r>
              <a:rPr lang="en-US" sz="2000" b="1" i="1" dirty="0" smtClean="0">
                <a:solidFill>
                  <a:schemeClr val="tx1">
                    <a:lumMod val="75000"/>
                    <a:lumOff val="25000"/>
                  </a:schemeClr>
                </a:solidFill>
              </a:rPr>
              <a:t>et al</a:t>
            </a:r>
            <a:r>
              <a:rPr lang="en-US" sz="2000" b="1" dirty="0" smtClean="0">
                <a:solidFill>
                  <a:schemeClr val="tx1">
                    <a:lumMod val="75000"/>
                    <a:lumOff val="25000"/>
                  </a:schemeClr>
                </a:solidFill>
              </a:rPr>
              <a:t>.)</a:t>
            </a:r>
          </a:p>
          <a:p>
            <a:pPr marL="514350" indent="-457200">
              <a:buClr>
                <a:srgbClr val="800000"/>
              </a:buClr>
              <a:buFont typeface="Wingdings" charset="2"/>
              <a:buChar char="§"/>
            </a:pPr>
            <a:r>
              <a:rPr lang="en-US" sz="2800" dirty="0" smtClean="0">
                <a:solidFill>
                  <a:schemeClr val="tx1">
                    <a:lumMod val="75000"/>
                    <a:lumOff val="25000"/>
                  </a:schemeClr>
                </a:solidFill>
              </a:rPr>
              <a:t>Methods include</a:t>
            </a:r>
          </a:p>
          <a:p>
            <a:pPr marL="914400" lvl="1" indent="-457200">
              <a:buClr>
                <a:srgbClr val="800000"/>
              </a:buClr>
            </a:pPr>
            <a:r>
              <a:rPr lang="en-US" dirty="0" smtClean="0">
                <a:solidFill>
                  <a:schemeClr val="tx1">
                    <a:lumMod val="75000"/>
                    <a:lumOff val="25000"/>
                  </a:schemeClr>
                </a:solidFill>
              </a:rPr>
              <a:t>Structural Topic Model </a:t>
            </a:r>
            <a:r>
              <a:rPr lang="en-US" sz="2000" b="1" dirty="0" smtClean="0">
                <a:solidFill>
                  <a:schemeClr val="tx1">
                    <a:lumMod val="75000"/>
                    <a:lumOff val="25000"/>
                  </a:schemeClr>
                </a:solidFill>
              </a:rPr>
              <a:t>(Reich)</a:t>
            </a:r>
          </a:p>
          <a:p>
            <a:pPr marL="914400" lvl="1" indent="-457200">
              <a:buClr>
                <a:srgbClr val="800000"/>
              </a:buClr>
            </a:pPr>
            <a:r>
              <a:rPr lang="en-US" dirty="0" smtClean="0">
                <a:solidFill>
                  <a:schemeClr val="tx1">
                    <a:lumMod val="75000"/>
                    <a:lumOff val="25000"/>
                  </a:schemeClr>
                </a:solidFill>
              </a:rPr>
              <a:t>Latent </a:t>
            </a:r>
            <a:r>
              <a:rPr lang="en-US" dirty="0">
                <a:solidFill>
                  <a:schemeClr val="tx1">
                    <a:lumMod val="75000"/>
                    <a:lumOff val="25000"/>
                  </a:schemeClr>
                </a:solidFill>
              </a:rPr>
              <a:t>Dirichlet</a:t>
            </a:r>
            <a:r>
              <a:rPr lang="en-US" dirty="0">
                <a:solidFill>
                  <a:schemeClr val="tx1">
                    <a:lumMod val="75000"/>
                    <a:lumOff val="25000"/>
                  </a:schemeClr>
                </a:solidFill>
              </a:rPr>
              <a:t> </a:t>
            </a:r>
            <a:r>
              <a:rPr lang="en-US" dirty="0" smtClean="0">
                <a:solidFill>
                  <a:schemeClr val="tx1">
                    <a:lumMod val="75000"/>
                    <a:lumOff val="25000"/>
                  </a:schemeClr>
                </a:solidFill>
              </a:rPr>
              <a:t>Allocation </a:t>
            </a:r>
            <a:r>
              <a:rPr lang="en-US" sz="2000" b="1" dirty="0" smtClean="0">
                <a:solidFill>
                  <a:schemeClr val="tx1">
                    <a:lumMod val="75000"/>
                    <a:lumOff val="25000"/>
                  </a:schemeClr>
                </a:solidFill>
              </a:rPr>
              <a:t>(Coleman, </a:t>
            </a:r>
            <a:r>
              <a:rPr lang="en-US" sz="2000" b="1" i="1" dirty="0" smtClean="0">
                <a:solidFill>
                  <a:schemeClr val="tx1">
                    <a:lumMod val="75000"/>
                    <a:lumOff val="25000"/>
                  </a:schemeClr>
                </a:solidFill>
              </a:rPr>
              <a:t>et al</a:t>
            </a:r>
            <a:r>
              <a:rPr lang="en-US" sz="2000" b="1" dirty="0" smtClean="0">
                <a:solidFill>
                  <a:schemeClr val="tx1">
                    <a:lumMod val="75000"/>
                    <a:lumOff val="25000"/>
                  </a:schemeClr>
                </a:solidFill>
              </a:rPr>
              <a:t>.)</a:t>
            </a:r>
            <a:endParaRPr lang="en-US" b="1" dirty="0" smtClean="0">
              <a:solidFill>
                <a:schemeClr val="tx1">
                  <a:lumMod val="75000"/>
                  <a:lumOff val="25000"/>
                </a:schemeClr>
              </a:solidFill>
            </a:endParaRPr>
          </a:p>
          <a:p>
            <a:pPr marL="914400" lvl="1" indent="-457200">
              <a:buClr>
                <a:srgbClr val="800000"/>
              </a:buClr>
            </a:pPr>
            <a:r>
              <a:rPr lang="en-US" dirty="0" smtClean="0">
                <a:solidFill>
                  <a:schemeClr val="tx1">
                    <a:lumMod val="75000"/>
                    <a:lumOff val="25000"/>
                  </a:schemeClr>
                </a:solidFill>
              </a:rPr>
              <a:t>A/B testing </a:t>
            </a:r>
            <a:r>
              <a:rPr lang="en-US" sz="2000" b="1" dirty="0" smtClean="0">
                <a:solidFill>
                  <a:schemeClr val="tx1">
                    <a:lumMod val="75000"/>
                    <a:lumOff val="25000"/>
                  </a:schemeClr>
                </a:solidFill>
              </a:rPr>
              <a:t>(</a:t>
            </a:r>
            <a:r>
              <a:rPr lang="en-US" sz="2000" b="1" dirty="0" smtClean="0">
                <a:solidFill>
                  <a:schemeClr val="tx1">
                    <a:lumMod val="75000"/>
                    <a:lumOff val="25000"/>
                  </a:schemeClr>
                </a:solidFill>
              </a:rPr>
              <a:t>Tomkin</a:t>
            </a:r>
            <a:r>
              <a:rPr lang="en-US" sz="2000" b="1" dirty="0" smtClean="0">
                <a:solidFill>
                  <a:schemeClr val="tx1">
                    <a:lumMod val="75000"/>
                    <a:lumOff val="25000"/>
                  </a:schemeClr>
                </a:solidFill>
              </a:rPr>
              <a:t> &amp; Charlevoix)</a:t>
            </a:r>
          </a:p>
          <a:p>
            <a:pPr marL="914400" lvl="1" indent="-457200">
              <a:buClr>
                <a:srgbClr val="800000"/>
              </a:buClr>
            </a:pPr>
            <a:r>
              <a:rPr lang="en-US" dirty="0" smtClean="0">
                <a:solidFill>
                  <a:schemeClr val="tx1">
                    <a:lumMod val="75000"/>
                    <a:lumOff val="25000"/>
                  </a:schemeClr>
                </a:solidFill>
              </a:rPr>
              <a:t>Text &amp; graphic clustering </a:t>
            </a:r>
            <a:r>
              <a:rPr lang="en-US" sz="2000" b="1" dirty="0" smtClean="0">
                <a:solidFill>
                  <a:schemeClr val="tx1">
                    <a:lumMod val="75000"/>
                    <a:lumOff val="25000"/>
                  </a:schemeClr>
                </a:solidFill>
              </a:rPr>
              <a:t>(Yang &amp; Rose)</a:t>
            </a:r>
          </a:p>
          <a:p>
            <a:pPr marL="914400" lvl="1" indent="-457200"/>
            <a:endParaRPr lang="en-US" dirty="0">
              <a:solidFill>
                <a:schemeClr val="tx1">
                  <a:lumMod val="75000"/>
                  <a:lumOff val="25000"/>
                </a:schemeClr>
              </a:solidFill>
            </a:endParaRPr>
          </a:p>
        </p:txBody>
      </p:sp>
      <p:sp>
        <p:nvSpPr>
          <p:cNvPr id="6" name="TextBox 5"/>
          <p:cNvSpPr txBox="1"/>
          <p:nvPr/>
        </p:nvSpPr>
        <p:spPr>
          <a:xfrm>
            <a:off x="576728" y="179294"/>
            <a:ext cx="8229600" cy="307777"/>
          </a:xfrm>
          <a:prstGeom prst="rect">
            <a:avLst/>
          </a:prstGeom>
          <a:noFill/>
        </p:spPr>
        <p:txBody>
          <a:bodyPr wrap="square" rtlCol="0">
            <a:spAutoFit/>
          </a:bodyPr>
          <a:lstStyle/>
          <a:p>
            <a:r>
              <a:rPr lang="en-US" sz="1400" dirty="0" smtClean="0">
                <a:solidFill>
                  <a:schemeClr val="tx1">
                    <a:lumMod val="65000"/>
                    <a:lumOff val="35000"/>
                  </a:schemeClr>
                </a:solidFill>
              </a:rPr>
              <a:t>Persistence  </a:t>
            </a:r>
            <a:r>
              <a:rPr lang="en-US" sz="1400" dirty="0" smtClean="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Pedagogy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Discussion Forums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MOOC Phenomenon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Analytics/Methodology</a:t>
            </a:r>
            <a:r>
              <a:rPr lang="en-US" sz="1400" dirty="0" smtClean="0">
                <a:solidFill>
                  <a:schemeClr val="tx1">
                    <a:lumMod val="65000"/>
                    <a:lumOff val="35000"/>
                  </a:schemeClr>
                </a:solidFill>
                <a:sym typeface="Wingdings"/>
              </a:rPr>
              <a:t>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835141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622022"/>
            <a:ext cx="8229600" cy="769441"/>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lvl1pPr algn="ctr" rtl="0" eaLnBrk="1" fontAlgn="base" hangingPunct="1">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7" charset="0"/>
              </a:defRPr>
            </a:lvl6pPr>
            <a:lvl7pPr marL="914400" algn="ctr" rtl="0" eaLnBrk="1" fontAlgn="base" hangingPunct="1">
              <a:spcBef>
                <a:spcPct val="0"/>
              </a:spcBef>
              <a:spcAft>
                <a:spcPct val="0"/>
              </a:spcAft>
              <a:defRPr sz="4400">
                <a:solidFill>
                  <a:schemeClr val="tx2"/>
                </a:solidFill>
                <a:latin typeface="Arial" pitchFamily="-107" charset="0"/>
              </a:defRPr>
            </a:lvl7pPr>
            <a:lvl8pPr marL="1371600" algn="ctr" rtl="0" eaLnBrk="1" fontAlgn="base" hangingPunct="1">
              <a:spcBef>
                <a:spcPct val="0"/>
              </a:spcBef>
              <a:spcAft>
                <a:spcPct val="0"/>
              </a:spcAft>
              <a:defRPr sz="4400">
                <a:solidFill>
                  <a:schemeClr val="tx2"/>
                </a:solidFill>
                <a:latin typeface="Arial" pitchFamily="-107" charset="0"/>
              </a:defRPr>
            </a:lvl8pPr>
            <a:lvl9pPr marL="1828800" algn="ctr" rtl="0" eaLnBrk="1" fontAlgn="base" hangingPunct="1">
              <a:spcBef>
                <a:spcPct val="0"/>
              </a:spcBef>
              <a:spcAft>
                <a:spcPct val="0"/>
              </a:spcAft>
              <a:defRPr sz="4400">
                <a:solidFill>
                  <a:schemeClr val="tx2"/>
                </a:solidFill>
                <a:latin typeface="Arial" pitchFamily="-107" charset="0"/>
              </a:defRPr>
            </a:lvl9pPr>
          </a:lstStyle>
          <a:p>
            <a:r>
              <a:rPr lang="en-US" b="1" dirty="0" smtClean="0">
                <a:solidFill>
                  <a:schemeClr val="bg1"/>
                </a:solidFill>
              </a:rPr>
              <a:t>The MOOC Phenomenon</a:t>
            </a:r>
            <a:endParaRPr lang="en-US" b="1" dirty="0">
              <a:solidFill>
                <a:schemeClr val="bg1"/>
              </a:solidFill>
            </a:endParaRPr>
          </a:p>
        </p:txBody>
      </p:sp>
      <p:pic>
        <p:nvPicPr>
          <p:cNvPr id="3" name="Picture 2"/>
          <p:cNvPicPr>
            <a:picLocks noChangeAspect="1"/>
          </p:cNvPicPr>
          <p:nvPr/>
        </p:nvPicPr>
        <p:blipFill>
          <a:blip r:embed="rId2"/>
          <a:stretch>
            <a:fillRect/>
          </a:stretch>
        </p:blipFill>
        <p:spPr>
          <a:xfrm>
            <a:off x="2035736" y="1568824"/>
            <a:ext cx="5360146" cy="5184588"/>
          </a:xfrm>
          <a:prstGeom prst="rect">
            <a:avLst/>
          </a:prstGeom>
        </p:spPr>
      </p:pic>
      <p:sp>
        <p:nvSpPr>
          <p:cNvPr id="5" name="TextBox 4"/>
          <p:cNvSpPr txBox="1"/>
          <p:nvPr/>
        </p:nvSpPr>
        <p:spPr>
          <a:xfrm>
            <a:off x="576728" y="179294"/>
            <a:ext cx="8229600" cy="307777"/>
          </a:xfrm>
          <a:prstGeom prst="rect">
            <a:avLst/>
          </a:prstGeom>
          <a:noFill/>
        </p:spPr>
        <p:txBody>
          <a:bodyPr wrap="square" rtlCol="0">
            <a:spAutoFit/>
          </a:bodyPr>
          <a:lstStyle/>
          <a:p>
            <a:r>
              <a:rPr lang="en-US" sz="1400" dirty="0" smtClean="0">
                <a:solidFill>
                  <a:schemeClr val="tx1">
                    <a:lumMod val="65000"/>
                    <a:lumOff val="35000"/>
                  </a:schemeClr>
                </a:solidFill>
              </a:rPr>
              <a:t>Persistence  </a:t>
            </a:r>
            <a:r>
              <a:rPr lang="en-US" sz="1400" dirty="0" smtClean="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Pedagogy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Discussion Forums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MOOC Phenomenon  </a:t>
            </a:r>
            <a:r>
              <a:rPr lang="en-US" sz="1400" dirty="0">
                <a:solidFill>
                  <a:schemeClr val="tx1">
                    <a:lumMod val="65000"/>
                    <a:lumOff val="35000"/>
                  </a:schemeClr>
                </a:solidFill>
                <a:latin typeface="Wingdings"/>
                <a:ea typeface="Wingdings"/>
                <a:cs typeface="Wingdings"/>
                <a:sym typeface="Wingdings"/>
              </a:rPr>
              <a:t></a:t>
            </a:r>
            <a:r>
              <a:rPr lang="en-US" sz="1400" dirty="0">
                <a:solidFill>
                  <a:schemeClr val="tx1">
                    <a:lumMod val="65000"/>
                    <a:lumOff val="35000"/>
                  </a:schemeClr>
                </a:solidFill>
                <a:sym typeface="Wingdings"/>
              </a:rPr>
              <a:t> </a:t>
            </a:r>
            <a:r>
              <a:rPr lang="en-US" sz="1400" dirty="0" smtClean="0">
                <a:solidFill>
                  <a:schemeClr val="tx1">
                    <a:lumMod val="65000"/>
                    <a:lumOff val="35000"/>
                  </a:schemeClr>
                </a:solidFill>
                <a:latin typeface="+mj-lt"/>
                <a:ea typeface="Wingdings"/>
                <a:cs typeface="Wingdings"/>
                <a:sym typeface="Wingdings"/>
              </a:rPr>
              <a:t> Analytics/Methodology</a:t>
            </a:r>
            <a:r>
              <a:rPr lang="en-US" sz="1400" dirty="0" smtClean="0">
                <a:solidFill>
                  <a:schemeClr val="tx1">
                    <a:lumMod val="65000"/>
                    <a:lumOff val="35000"/>
                  </a:schemeClr>
                </a:solidFill>
                <a:sym typeface="Wingdings"/>
              </a:rPr>
              <a:t>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3345500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700476"/>
            <a:ext cx="8229600" cy="769441"/>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lvl1pPr algn="ctr" rtl="0" eaLnBrk="1" fontAlgn="base" hangingPunct="1">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7" charset="0"/>
              </a:defRPr>
            </a:lvl6pPr>
            <a:lvl7pPr marL="914400" algn="ctr" rtl="0" eaLnBrk="1" fontAlgn="base" hangingPunct="1">
              <a:spcBef>
                <a:spcPct val="0"/>
              </a:spcBef>
              <a:spcAft>
                <a:spcPct val="0"/>
              </a:spcAft>
              <a:defRPr sz="4400">
                <a:solidFill>
                  <a:schemeClr val="tx2"/>
                </a:solidFill>
                <a:latin typeface="Arial" pitchFamily="-107" charset="0"/>
              </a:defRPr>
            </a:lvl7pPr>
            <a:lvl8pPr marL="1371600" algn="ctr" rtl="0" eaLnBrk="1" fontAlgn="base" hangingPunct="1">
              <a:spcBef>
                <a:spcPct val="0"/>
              </a:spcBef>
              <a:spcAft>
                <a:spcPct val="0"/>
              </a:spcAft>
              <a:defRPr sz="4400">
                <a:solidFill>
                  <a:schemeClr val="tx2"/>
                </a:solidFill>
                <a:latin typeface="Arial" pitchFamily="-107" charset="0"/>
              </a:defRPr>
            </a:lvl8pPr>
            <a:lvl9pPr marL="1828800" algn="ctr" rtl="0" eaLnBrk="1" fontAlgn="base" hangingPunct="1">
              <a:spcBef>
                <a:spcPct val="0"/>
              </a:spcBef>
              <a:spcAft>
                <a:spcPct val="0"/>
              </a:spcAft>
              <a:defRPr sz="4400">
                <a:solidFill>
                  <a:schemeClr val="tx2"/>
                </a:solidFill>
                <a:latin typeface="Arial" pitchFamily="-107" charset="0"/>
              </a:defRPr>
            </a:lvl9pPr>
          </a:lstStyle>
          <a:p>
            <a:r>
              <a:rPr lang="en-US" b="1" dirty="0" smtClean="0">
                <a:solidFill>
                  <a:schemeClr val="bg1"/>
                </a:solidFill>
              </a:rPr>
              <a:t>What should we know?</a:t>
            </a:r>
            <a:endParaRPr lang="en-US" b="1" dirty="0">
              <a:solidFill>
                <a:schemeClr val="bg1"/>
              </a:solidFill>
            </a:endParaRPr>
          </a:p>
        </p:txBody>
      </p:sp>
      <p:sp>
        <p:nvSpPr>
          <p:cNvPr id="5" name="TextBox 4"/>
          <p:cNvSpPr txBox="1"/>
          <p:nvPr/>
        </p:nvSpPr>
        <p:spPr>
          <a:xfrm>
            <a:off x="567670" y="6488135"/>
            <a:ext cx="811913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sp>
        <p:nvSpPr>
          <p:cNvPr id="7" name="TextBox 6"/>
          <p:cNvSpPr txBox="1"/>
          <p:nvPr/>
        </p:nvSpPr>
        <p:spPr>
          <a:xfrm>
            <a:off x="1299883" y="2584824"/>
            <a:ext cx="6917764" cy="1938992"/>
          </a:xfrm>
          <a:prstGeom prst="rect">
            <a:avLst/>
          </a:prstGeom>
          <a:noFill/>
        </p:spPr>
        <p:txBody>
          <a:bodyPr wrap="square" rtlCol="0">
            <a:spAutoFit/>
          </a:bodyPr>
          <a:lstStyle/>
          <a:p>
            <a:r>
              <a:rPr lang="en-US" sz="4000" dirty="0" smtClean="0">
                <a:solidFill>
                  <a:srgbClr val="800000"/>
                </a:solidFill>
              </a:rPr>
              <a:t>Will MOOCs, as originally conceived, be viable in the future?</a:t>
            </a:r>
            <a:endParaRPr lang="en-US" sz="4000" dirty="0">
              <a:solidFill>
                <a:srgbClr val="800000"/>
              </a:solidFill>
            </a:endParaRPr>
          </a:p>
        </p:txBody>
      </p:sp>
    </p:spTree>
    <p:extLst>
      <p:ext uri="{BB962C8B-B14F-4D97-AF65-F5344CB8AC3E}">
        <p14:creationId xmlns:p14="http://schemas.microsoft.com/office/powerpoint/2010/main" val="4211802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61417"/>
            <a:ext cx="8229600" cy="769441"/>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lvl1pPr algn="ctr" rtl="0" eaLnBrk="1" fontAlgn="base" hangingPunct="1">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7"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7" charset="0"/>
              </a:defRPr>
            </a:lvl6pPr>
            <a:lvl7pPr marL="914400" algn="ctr" rtl="0" eaLnBrk="1" fontAlgn="base" hangingPunct="1">
              <a:spcBef>
                <a:spcPct val="0"/>
              </a:spcBef>
              <a:spcAft>
                <a:spcPct val="0"/>
              </a:spcAft>
              <a:defRPr sz="4400">
                <a:solidFill>
                  <a:schemeClr val="tx2"/>
                </a:solidFill>
                <a:latin typeface="Arial" pitchFamily="-107" charset="0"/>
              </a:defRPr>
            </a:lvl7pPr>
            <a:lvl8pPr marL="1371600" algn="ctr" rtl="0" eaLnBrk="1" fontAlgn="base" hangingPunct="1">
              <a:spcBef>
                <a:spcPct val="0"/>
              </a:spcBef>
              <a:spcAft>
                <a:spcPct val="0"/>
              </a:spcAft>
              <a:defRPr sz="4400">
                <a:solidFill>
                  <a:schemeClr val="tx2"/>
                </a:solidFill>
                <a:latin typeface="Arial" pitchFamily="-107" charset="0"/>
              </a:defRPr>
            </a:lvl8pPr>
            <a:lvl9pPr marL="1828800" algn="ctr" rtl="0" eaLnBrk="1" fontAlgn="base" hangingPunct="1">
              <a:spcBef>
                <a:spcPct val="0"/>
              </a:spcBef>
              <a:spcAft>
                <a:spcPct val="0"/>
              </a:spcAft>
              <a:defRPr sz="4400">
                <a:solidFill>
                  <a:schemeClr val="tx2"/>
                </a:solidFill>
                <a:latin typeface="Arial" pitchFamily="-107" charset="0"/>
              </a:defRPr>
            </a:lvl9pPr>
          </a:lstStyle>
          <a:p>
            <a:r>
              <a:rPr lang="en-US" b="1" dirty="0" smtClean="0">
                <a:solidFill>
                  <a:schemeClr val="bg1"/>
                </a:solidFill>
              </a:rPr>
              <a:t>What should we know?</a:t>
            </a:r>
            <a:endParaRPr lang="en-US" b="1" dirty="0">
              <a:solidFill>
                <a:schemeClr val="bg1"/>
              </a:solidFill>
            </a:endParaRPr>
          </a:p>
        </p:txBody>
      </p:sp>
      <p:sp>
        <p:nvSpPr>
          <p:cNvPr id="5" name="TextBox 4"/>
          <p:cNvSpPr txBox="1"/>
          <p:nvPr/>
        </p:nvSpPr>
        <p:spPr>
          <a:xfrm>
            <a:off x="567670" y="6488135"/>
            <a:ext cx="811913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sp>
        <p:nvSpPr>
          <p:cNvPr id="3" name="Content Placeholder 2"/>
          <p:cNvSpPr>
            <a:spLocks noGrp="1"/>
          </p:cNvSpPr>
          <p:nvPr>
            <p:ph idx="1"/>
          </p:nvPr>
        </p:nvSpPr>
        <p:spPr>
          <a:xfrm>
            <a:off x="457200" y="1420906"/>
            <a:ext cx="8229600" cy="4525963"/>
          </a:xfrm>
        </p:spPr>
        <p:txBody>
          <a:bodyPr/>
          <a:lstStyle/>
          <a:p>
            <a:pPr>
              <a:buClr>
                <a:schemeClr val="tx1">
                  <a:lumMod val="65000"/>
                  <a:lumOff val="35000"/>
                </a:schemeClr>
              </a:buClr>
              <a:buFont typeface="Wingdings" charset="2"/>
              <a:buChar char="§"/>
            </a:pPr>
            <a:r>
              <a:rPr lang="en-US" sz="2800" dirty="0" smtClean="0">
                <a:solidFill>
                  <a:srgbClr val="800000"/>
                </a:solidFill>
              </a:rPr>
              <a:t>If yes</a:t>
            </a:r>
          </a:p>
          <a:p>
            <a:pPr lvl="1">
              <a:buClr>
                <a:srgbClr val="800000"/>
              </a:buClr>
            </a:pPr>
            <a:r>
              <a:rPr lang="en-US" sz="2400" dirty="0" smtClean="0">
                <a:solidFill>
                  <a:schemeClr val="tx1">
                    <a:lumMod val="75000"/>
                    <a:lumOff val="25000"/>
                  </a:schemeClr>
                </a:solidFill>
              </a:rPr>
              <a:t>How do we increase persistence?</a:t>
            </a:r>
          </a:p>
          <a:p>
            <a:pPr lvl="1">
              <a:buClr>
                <a:srgbClr val="800000"/>
              </a:buClr>
            </a:pPr>
            <a:r>
              <a:rPr lang="en-US" sz="2400" dirty="0" smtClean="0">
                <a:solidFill>
                  <a:schemeClr val="tx1">
                    <a:lumMod val="75000"/>
                    <a:lumOff val="25000"/>
                  </a:schemeClr>
                </a:solidFill>
              </a:rPr>
              <a:t>How do we know what/if students are learning?</a:t>
            </a:r>
          </a:p>
          <a:p>
            <a:pPr lvl="1">
              <a:buClr>
                <a:srgbClr val="800000"/>
              </a:buClr>
            </a:pPr>
            <a:r>
              <a:rPr lang="en-US" sz="2400" dirty="0" smtClean="0">
                <a:solidFill>
                  <a:schemeClr val="tx1">
                    <a:lumMod val="75000"/>
                    <a:lumOff val="25000"/>
                  </a:schemeClr>
                </a:solidFill>
              </a:rPr>
              <a:t>How can we make better use of technological affordances?</a:t>
            </a:r>
          </a:p>
          <a:p>
            <a:pPr>
              <a:buClr>
                <a:schemeClr val="tx1">
                  <a:lumMod val="65000"/>
                  <a:lumOff val="35000"/>
                </a:schemeClr>
              </a:buClr>
              <a:buFont typeface="Wingdings" charset="2"/>
              <a:buChar char="§"/>
            </a:pPr>
            <a:r>
              <a:rPr lang="en-US" sz="2800" dirty="0" smtClean="0">
                <a:solidFill>
                  <a:srgbClr val="800000"/>
                </a:solidFill>
              </a:rPr>
              <a:t>If no, data can still tell us about</a:t>
            </a:r>
          </a:p>
          <a:p>
            <a:pPr lvl="1">
              <a:buClr>
                <a:srgbClr val="800000"/>
              </a:buClr>
            </a:pPr>
            <a:r>
              <a:rPr lang="en-US" sz="2400" dirty="0" smtClean="0">
                <a:solidFill>
                  <a:schemeClr val="tx1">
                    <a:lumMod val="75000"/>
                    <a:lumOff val="25000"/>
                  </a:schemeClr>
                </a:solidFill>
              </a:rPr>
              <a:t>What are common misconceptions (in specific fields) &amp; ways of addressing them?</a:t>
            </a:r>
          </a:p>
          <a:p>
            <a:pPr lvl="1">
              <a:buClr>
                <a:srgbClr val="800000"/>
              </a:buClr>
            </a:pPr>
            <a:r>
              <a:rPr lang="en-US" sz="2400" dirty="0" smtClean="0">
                <a:solidFill>
                  <a:schemeClr val="tx1">
                    <a:lumMod val="75000"/>
                    <a:lumOff val="25000"/>
                  </a:schemeClr>
                </a:solidFill>
              </a:rPr>
              <a:t>How can we link concepts in different contexts?</a:t>
            </a:r>
          </a:p>
          <a:p>
            <a:pPr lvl="1">
              <a:buClr>
                <a:srgbClr val="800000"/>
              </a:buClr>
            </a:pPr>
            <a:r>
              <a:rPr lang="en-US" sz="2400" dirty="0">
                <a:solidFill>
                  <a:schemeClr val="tx1">
                    <a:lumMod val="75000"/>
                    <a:lumOff val="25000"/>
                  </a:schemeClr>
                </a:solidFill>
              </a:rPr>
              <a:t>What rhetorical moves </a:t>
            </a:r>
            <a:r>
              <a:rPr lang="en-US" sz="2400" dirty="0" smtClean="0">
                <a:solidFill>
                  <a:schemeClr val="tx1">
                    <a:lumMod val="75000"/>
                    <a:lumOff val="25000"/>
                  </a:schemeClr>
                </a:solidFill>
              </a:rPr>
              <a:t>can instructors &amp; </a:t>
            </a:r>
            <a:r>
              <a:rPr lang="en-US" sz="2400" dirty="0">
                <a:solidFill>
                  <a:schemeClr val="tx1">
                    <a:lumMod val="75000"/>
                    <a:lumOff val="25000"/>
                  </a:schemeClr>
                </a:solidFill>
              </a:rPr>
              <a:t>students </a:t>
            </a:r>
            <a:r>
              <a:rPr lang="en-US" sz="2400" dirty="0" smtClean="0">
                <a:solidFill>
                  <a:schemeClr val="tx1">
                    <a:lumMod val="75000"/>
                    <a:lumOff val="25000"/>
                  </a:schemeClr>
                </a:solidFill>
              </a:rPr>
              <a:t>make to </a:t>
            </a:r>
            <a:r>
              <a:rPr lang="en-US" sz="2400" dirty="0">
                <a:solidFill>
                  <a:schemeClr val="tx1">
                    <a:lumMod val="75000"/>
                    <a:lumOff val="25000"/>
                  </a:schemeClr>
                </a:solidFill>
              </a:rPr>
              <a:t>improve social learning?</a:t>
            </a:r>
          </a:p>
          <a:p>
            <a:pPr lvl="1"/>
            <a:endParaRPr lang="en-US" sz="2400" dirty="0" smtClean="0">
              <a:solidFill>
                <a:schemeClr val="tx1">
                  <a:lumMod val="75000"/>
                  <a:lumOff val="25000"/>
                </a:schemeClr>
              </a:solidFill>
            </a:endParaRPr>
          </a:p>
          <a:p>
            <a:pPr lvl="1"/>
            <a:endParaRPr lang="en-US" sz="2400" dirty="0" smtClean="0">
              <a:solidFill>
                <a:schemeClr val="tx1">
                  <a:lumMod val="75000"/>
                  <a:lumOff val="25000"/>
                </a:schemeClr>
              </a:solidFill>
            </a:endParaRPr>
          </a:p>
          <a:p>
            <a:pPr marL="457200" lvl="1" indent="0">
              <a:buNone/>
            </a:pPr>
            <a:endParaRPr lang="en-US" sz="2400" b="1" dirty="0" smtClean="0">
              <a:solidFill>
                <a:schemeClr val="tx1">
                  <a:lumMod val="75000"/>
                  <a:lumOff val="25000"/>
                </a:schemeClr>
              </a:solidFill>
            </a:endParaRPr>
          </a:p>
          <a:p>
            <a:pPr lvl="1"/>
            <a:endParaRPr lang="en-US" sz="2400" b="1" dirty="0" smtClean="0">
              <a:solidFill>
                <a:schemeClr val="tx1">
                  <a:lumMod val="75000"/>
                  <a:lumOff val="25000"/>
                </a:schemeClr>
              </a:solidFill>
            </a:endParaRPr>
          </a:p>
          <a:p>
            <a:pPr lvl="1"/>
            <a:endParaRPr lang="en-US" sz="2400" b="1" dirty="0" smtClean="0">
              <a:solidFill>
                <a:srgbClr val="800000"/>
              </a:solidFill>
            </a:endParaRPr>
          </a:p>
          <a:p>
            <a:pPr lvl="1"/>
            <a:endParaRPr lang="en-US" b="1" dirty="0" smtClean="0">
              <a:solidFill>
                <a:srgbClr val="800000"/>
              </a:solidFill>
            </a:endParaRPr>
          </a:p>
          <a:p>
            <a:pPr marL="457200" lvl="1" indent="0">
              <a:buClr>
                <a:schemeClr val="tx1">
                  <a:lumMod val="65000"/>
                  <a:lumOff val="35000"/>
                </a:schemeClr>
              </a:buClr>
              <a:buNone/>
            </a:pPr>
            <a:endParaRPr lang="en-US" sz="2400" b="1" dirty="0">
              <a:solidFill>
                <a:srgbClr val="800000"/>
              </a:solidFill>
            </a:endParaRPr>
          </a:p>
          <a:p>
            <a:pPr marL="5715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7852125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96870" y="1204320"/>
            <a:ext cx="3192295" cy="2400790"/>
          </a:xfrm>
          <a:prstGeom prst="rect">
            <a:avLst/>
          </a:prstGeom>
          <a:noFill/>
          <a:ln>
            <a:noFill/>
          </a:ln>
        </p:spPr>
      </p:pic>
      <p:sp>
        <p:nvSpPr>
          <p:cNvPr id="4" name="TextBox 3"/>
          <p:cNvSpPr txBox="1"/>
          <p:nvPr/>
        </p:nvSpPr>
        <p:spPr>
          <a:xfrm>
            <a:off x="234802" y="242149"/>
            <a:ext cx="6203225" cy="769441"/>
          </a:xfrm>
          <a:prstGeom prst="rect">
            <a:avLst/>
          </a:prstGeom>
          <a:solidFill>
            <a:schemeClr val="tx1">
              <a:lumMod val="50000"/>
              <a:lumOff val="50000"/>
            </a:schemeClr>
          </a:solidFill>
        </p:spPr>
        <p:txBody>
          <a:bodyPr wrap="square" rtlCol="0">
            <a:spAutoFit/>
          </a:bodyPr>
          <a:lstStyle/>
          <a:p>
            <a:r>
              <a:rPr lang="en-US" sz="4400" b="1" dirty="0" smtClean="0">
                <a:solidFill>
                  <a:schemeClr val="bg1"/>
                </a:solidFill>
              </a:rPr>
              <a:t>The book changed . . . </a:t>
            </a:r>
            <a:endParaRPr lang="en-US" sz="4400" b="1" dirty="0">
              <a:solidFill>
                <a:schemeClr val="bg1"/>
              </a:solidFill>
            </a:endParaRPr>
          </a:p>
        </p:txBody>
      </p:sp>
      <p:sp>
        <p:nvSpPr>
          <p:cNvPr id="6" name="Right Arrow 5"/>
          <p:cNvSpPr/>
          <p:nvPr/>
        </p:nvSpPr>
        <p:spPr>
          <a:xfrm>
            <a:off x="3976052" y="2331720"/>
            <a:ext cx="634726" cy="260381"/>
          </a:xfrm>
          <a:prstGeom prst="rightArrow">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0000"/>
              </a:solidFill>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288516" y="4268188"/>
            <a:ext cx="2644257" cy="2417749"/>
          </a:xfrm>
          <a:prstGeom prst="rect">
            <a:avLst/>
          </a:prstGeom>
          <a:noFill/>
          <a:ln>
            <a:noFill/>
          </a:ln>
        </p:spPr>
      </p:pic>
      <p:pic>
        <p:nvPicPr>
          <p:cNvPr id="2" name="Picture 1"/>
          <p:cNvPicPr>
            <a:picLocks noChangeAspect="1"/>
          </p:cNvPicPr>
          <p:nvPr/>
        </p:nvPicPr>
        <p:blipFill>
          <a:blip r:embed="rId5"/>
          <a:stretch>
            <a:fillRect/>
          </a:stretch>
        </p:blipFill>
        <p:spPr>
          <a:xfrm>
            <a:off x="4917826" y="1229288"/>
            <a:ext cx="3241101" cy="2400790"/>
          </a:xfrm>
          <a:prstGeom prst="rect">
            <a:avLst/>
          </a:prstGeom>
        </p:spPr>
      </p:pic>
      <p:sp>
        <p:nvSpPr>
          <p:cNvPr id="7" name="Right Arrow 6"/>
          <p:cNvSpPr/>
          <p:nvPr/>
        </p:nvSpPr>
        <p:spPr>
          <a:xfrm rot="5400000">
            <a:off x="6353080" y="3799998"/>
            <a:ext cx="430277" cy="260382"/>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34802" y="6514352"/>
            <a:ext cx="487508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a:t>
            </a:r>
            <a:endParaRPr lang="en-US" sz="1100" b="1" dirty="0">
              <a:solidFill>
                <a:schemeClr val="tx1">
                  <a:lumMod val="65000"/>
                  <a:lumOff val="35000"/>
                </a:schemeClr>
              </a:solidFill>
            </a:endParaRPr>
          </a:p>
        </p:txBody>
      </p:sp>
      <p:sp>
        <p:nvSpPr>
          <p:cNvPr id="9" name="TextBox 8"/>
          <p:cNvSpPr txBox="1"/>
          <p:nvPr/>
        </p:nvSpPr>
        <p:spPr>
          <a:xfrm>
            <a:off x="8158926" y="6469529"/>
            <a:ext cx="985073" cy="261610"/>
          </a:xfrm>
          <a:prstGeom prst="rect">
            <a:avLst/>
          </a:prstGeom>
          <a:noFill/>
        </p:spPr>
        <p:txBody>
          <a:bodyPr wrap="square" rtlCol="0">
            <a:spAutoFit/>
          </a:bodyPr>
          <a:lstStyle/>
          <a:p>
            <a:r>
              <a:rPr lang="en-US" sz="1100" b="1" dirty="0" smtClean="0">
                <a:solidFill>
                  <a:schemeClr val="tx1">
                    <a:lumMod val="65000"/>
                    <a:lumOff val="35000"/>
                  </a:schemeClr>
                </a:solidFill>
              </a:rPr>
              <a:t>May 2015</a:t>
            </a:r>
            <a:endParaRPr lang="en-US" sz="1100" b="1" dirty="0">
              <a:solidFill>
                <a:schemeClr val="tx1">
                  <a:lumMod val="65000"/>
                  <a:lumOff val="35000"/>
                </a:schemeClr>
              </a:solidFill>
            </a:endParaRPr>
          </a:p>
        </p:txBody>
      </p:sp>
    </p:spTree>
    <p:extLst>
      <p:ext uri="{BB962C8B-B14F-4D97-AF65-F5344CB8AC3E}">
        <p14:creationId xmlns:p14="http://schemas.microsoft.com/office/powerpoint/2010/main" val="2041936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022246"/>
            <a:ext cx="8432800" cy="6186307"/>
          </a:xfrm>
          <a:prstGeom prst="rect">
            <a:avLst/>
          </a:prstGeom>
          <a:noFill/>
        </p:spPr>
        <p:txBody>
          <a:bodyPr wrap="square" rtlCol="0">
            <a:spAutoFit/>
          </a:bodyPr>
          <a:lstStyle/>
          <a:p>
            <a:r>
              <a:rPr lang="en-US" sz="1200" dirty="0"/>
              <a:t>Breslow, L., Pritchard, D. E., DeBoer, J., Stump, G. S., Ho, A. D., &amp; Seaton, D. T. (2013).  Studying learning in the worldwide classroom.  </a:t>
            </a:r>
            <a:r>
              <a:rPr lang="en-US" sz="1200" i="1" dirty="0"/>
              <a:t>Journal of</a:t>
            </a:r>
            <a:r>
              <a:rPr lang="en-US" sz="1200" dirty="0"/>
              <a:t> </a:t>
            </a:r>
            <a:r>
              <a:rPr lang="en-US" sz="1200" i="1" dirty="0"/>
              <a:t>Research and Practice in Assessment,  </a:t>
            </a:r>
            <a:r>
              <a:rPr lang="en-US" sz="1200" dirty="0"/>
              <a:t> </a:t>
            </a:r>
            <a:r>
              <a:rPr lang="en-US" sz="1200" u="sng" dirty="0">
                <a:hlinkClick r:id="rId2"/>
              </a:rPr>
              <a:t>http://</a:t>
            </a:r>
            <a:r>
              <a:rPr lang="en-US" sz="1200" u="sng" dirty="0" smtClean="0">
                <a:hlinkClick r:id="rId2"/>
              </a:rPr>
              <a:t>www.rpajournal.com</a:t>
            </a:r>
            <a:r>
              <a:rPr lang="en-US" sz="1200" u="sng" dirty="0" smtClean="0"/>
              <a:t>.</a:t>
            </a:r>
          </a:p>
          <a:p>
            <a:endParaRPr lang="en-US" sz="1200" u="sng" dirty="0"/>
          </a:p>
          <a:p>
            <a:r>
              <a:rPr lang="en-US" sz="1200" dirty="0" smtClean="0"/>
              <a:t>Brooks, C., Stalburg, C., Dillanunt, T., &amp; Robert, L. (2015, March).  </a:t>
            </a:r>
            <a:r>
              <a:rPr lang="en-US" sz="1200" i="1" dirty="0" smtClean="0"/>
              <a:t>Learn with friends:  The effects of student face-to-face collaborations on Massive Open Online Course activities.  </a:t>
            </a:r>
            <a:r>
              <a:rPr lang="en-US" sz="1200" dirty="0" smtClean="0"/>
              <a:t>Learning at Scale (work-in-progress), </a:t>
            </a:r>
            <a:r>
              <a:rPr lang="en-US" sz="1200" dirty="0"/>
              <a:t>Vancouver, British Columbia, Canada.</a:t>
            </a:r>
          </a:p>
          <a:p>
            <a:endParaRPr lang="en-US" sz="1200" u="sng" dirty="0"/>
          </a:p>
          <a:p>
            <a:r>
              <a:rPr lang="en-US" sz="1200" dirty="0" smtClean="0"/>
              <a:t>Coleman, C. A., Seaton, D. T., Chuang, I. (2015, March).  </a:t>
            </a:r>
            <a:r>
              <a:rPr lang="en-US" sz="1200" i="1" dirty="0" smtClean="0"/>
              <a:t>Probabilistic use cases:  Discovering behavioral patterns for predicting certification. </a:t>
            </a:r>
            <a:r>
              <a:rPr lang="en-US" sz="1200" dirty="0"/>
              <a:t>Learning at Scale, Vancouver, British Columbia, Canada</a:t>
            </a:r>
            <a:r>
              <a:rPr lang="en-US" sz="1200" dirty="0" smtClean="0"/>
              <a:t>.</a:t>
            </a:r>
          </a:p>
          <a:p>
            <a:endParaRPr lang="en-US" sz="1200" dirty="0"/>
          </a:p>
          <a:p>
            <a:r>
              <a:rPr lang="en-US" sz="1200" dirty="0" smtClean="0"/>
              <a:t>Cui, Y. &amp; Wise, A. F. (2015, March).  </a:t>
            </a:r>
            <a:r>
              <a:rPr lang="en-US" sz="1200" i="1" dirty="0" smtClean="0"/>
              <a:t>Identifying content-related threads</a:t>
            </a:r>
            <a:r>
              <a:rPr lang="en-US" sz="1200" dirty="0" smtClean="0"/>
              <a:t> </a:t>
            </a:r>
            <a:r>
              <a:rPr lang="en-US" sz="1200" i="1" dirty="0" smtClean="0"/>
              <a:t>in MOOC discussion forums.  </a:t>
            </a:r>
            <a:r>
              <a:rPr lang="en-US" sz="1200" dirty="0"/>
              <a:t>Learning at Scale (work-in-progress), Vancouver, British Columbia, Canada.</a:t>
            </a:r>
          </a:p>
          <a:p>
            <a:endParaRPr lang="en-US" sz="1200" dirty="0"/>
          </a:p>
          <a:p>
            <a:r>
              <a:rPr lang="en-US" sz="1200" dirty="0" smtClean="0"/>
              <a:t>DeBoer</a:t>
            </a:r>
            <a:r>
              <a:rPr lang="en-US" sz="1200" dirty="0"/>
              <a:t>, J., Ho, A. D., Stump, G. S., &amp; Breslow, L</a:t>
            </a:r>
            <a:r>
              <a:rPr lang="en-US" sz="1200" b="1" dirty="0"/>
              <a:t>.</a:t>
            </a:r>
            <a:r>
              <a:rPr lang="en-US" sz="1200" dirty="0"/>
              <a:t> (2014).  Changing “course”: Reconceptualizing educational variables for massive open online courses.  </a:t>
            </a:r>
            <a:r>
              <a:rPr lang="en-US" sz="1200" i="1" dirty="0"/>
              <a:t>Educational Researcher</a:t>
            </a:r>
            <a:r>
              <a:rPr lang="en-US" sz="1200" dirty="0"/>
              <a:t>, </a:t>
            </a:r>
            <a:r>
              <a:rPr lang="en-US" sz="1200" i="1" dirty="0"/>
              <a:t>43</a:t>
            </a:r>
            <a:r>
              <a:rPr lang="en-US" sz="1200" dirty="0"/>
              <a:t>(2), 74-</a:t>
            </a:r>
            <a:r>
              <a:rPr lang="en-US" sz="1200" dirty="0" smtClean="0"/>
              <a:t>84.</a:t>
            </a:r>
          </a:p>
          <a:p>
            <a:endParaRPr lang="en-US" sz="1200" dirty="0"/>
          </a:p>
          <a:p>
            <a:r>
              <a:rPr lang="en-US" sz="1200" dirty="0" smtClean="0"/>
              <a:t> Ertmer, P. A., Sadaf, A., &amp; Ertmer, D. J. (2011).  Student-content interactions in online courses:  The role of question prompts in facilitating higher-level engagement with course cont</a:t>
            </a:r>
            <a:r>
              <a:rPr lang="en-US" sz="1200" i="1" dirty="0" smtClean="0"/>
              <a:t>ent.  Journal of Computing in Higher Education, 3, </a:t>
            </a:r>
            <a:r>
              <a:rPr lang="en-US" sz="1200" dirty="0" smtClean="0"/>
              <a:t>157</a:t>
            </a:r>
            <a:r>
              <a:rPr lang="en-US" sz="1200" dirty="0"/>
              <a:t>–</a:t>
            </a:r>
            <a:r>
              <a:rPr lang="en-US" sz="1200" dirty="0" smtClean="0"/>
              <a:t>186.</a:t>
            </a:r>
            <a:endParaRPr lang="en-US" sz="1200" dirty="0"/>
          </a:p>
          <a:p>
            <a:r>
              <a:rPr lang="en-US" sz="1200" dirty="0"/>
              <a:t> </a:t>
            </a:r>
            <a:endParaRPr lang="en-US" sz="1200" dirty="0" smtClean="0"/>
          </a:p>
          <a:p>
            <a:r>
              <a:rPr lang="en-US" sz="1200" dirty="0" smtClean="0"/>
              <a:t>Gašević</a:t>
            </a:r>
            <a:r>
              <a:rPr lang="en-US" sz="1200" dirty="0"/>
              <a:t>, G</a:t>
            </a:r>
            <a:r>
              <a:rPr lang="en-US" sz="1200" dirty="0" smtClean="0"/>
              <a:t>., </a:t>
            </a:r>
            <a:r>
              <a:rPr lang="en-US" sz="1200" dirty="0"/>
              <a:t>Kovanović, V., Joksimović, S., &amp;</a:t>
            </a:r>
            <a:r>
              <a:rPr lang="en-US" sz="1200" baseline="30000" dirty="0"/>
              <a:t> </a:t>
            </a:r>
            <a:r>
              <a:rPr lang="en-US" sz="1200" dirty="0"/>
              <a:t>Siemens, G. (2014).  Where is research on Massive Open Online Courses </a:t>
            </a:r>
            <a:r>
              <a:rPr lang="en-US" sz="1200" dirty="0" smtClean="0"/>
              <a:t>headed</a:t>
            </a:r>
            <a:r>
              <a:rPr lang="en-US" sz="1200" dirty="0"/>
              <a:t>?  A </a:t>
            </a:r>
            <a:r>
              <a:rPr lang="en-US" sz="1200" dirty="0" smtClean="0"/>
              <a:t>data analysis </a:t>
            </a:r>
            <a:r>
              <a:rPr lang="en-US" sz="1200" dirty="0"/>
              <a:t>of the MOOC Research Initiative. </a:t>
            </a:r>
            <a:r>
              <a:rPr lang="en-US" sz="1200" i="1" dirty="0"/>
              <a:t>The International Review of Research in Open and Distributed Learning  </a:t>
            </a:r>
            <a:r>
              <a:rPr lang="en-US" sz="1200" dirty="0"/>
              <a:t>5(15), </a:t>
            </a:r>
            <a:r>
              <a:rPr lang="en-US" sz="1200" dirty="0" smtClean="0"/>
              <a:t>http</a:t>
            </a:r>
            <a:r>
              <a:rPr lang="en-US" sz="1200" dirty="0"/>
              <a:t>://</a:t>
            </a:r>
            <a:r>
              <a:rPr lang="en-US" sz="1200" dirty="0"/>
              <a:t>www.irrodl.org</a:t>
            </a:r>
            <a:r>
              <a:rPr lang="en-US" sz="1200" dirty="0"/>
              <a:t>/</a:t>
            </a:r>
            <a:r>
              <a:rPr lang="en-US" sz="1200" dirty="0"/>
              <a:t>index.php</a:t>
            </a:r>
            <a:r>
              <a:rPr lang="en-US" sz="1200" dirty="0"/>
              <a:t>/</a:t>
            </a:r>
            <a:r>
              <a:rPr lang="en-US" sz="1200" dirty="0"/>
              <a:t>irrodl</a:t>
            </a:r>
            <a:r>
              <a:rPr lang="en-US" sz="1200" dirty="0"/>
              <a:t>/article/</a:t>
            </a:r>
            <a:r>
              <a:rPr lang="en-US" sz="1200" dirty="0"/>
              <a:t>viewFile</a:t>
            </a:r>
            <a:r>
              <a:rPr lang="en-US" sz="1200" dirty="0"/>
              <a:t>/1954/3111</a:t>
            </a:r>
            <a:r>
              <a:rPr lang="en-US" sz="1200" dirty="0" smtClean="0"/>
              <a:t>.</a:t>
            </a:r>
          </a:p>
          <a:p>
            <a:endParaRPr lang="en-US" sz="1200" dirty="0"/>
          </a:p>
          <a:p>
            <a:r>
              <a:rPr lang="en-US" sz="1200" dirty="0" smtClean="0"/>
              <a:t>Gong, Y. &amp; Beck J. E., (2015, March).  </a:t>
            </a:r>
            <a:r>
              <a:rPr lang="en-US" sz="1200" i="1" dirty="0" smtClean="0"/>
              <a:t>Towards detecting wheel-spinning:  Future failure in mastery learning.  </a:t>
            </a:r>
            <a:r>
              <a:rPr lang="en-US" sz="1200" dirty="0"/>
              <a:t>Learning at Scale, Vancouver, British Columbia, Canada.</a:t>
            </a:r>
          </a:p>
          <a:p>
            <a:endParaRPr lang="en-US" sz="1200" i="1" dirty="0" smtClean="0"/>
          </a:p>
          <a:p>
            <a:r>
              <a:rPr lang="en-US" sz="1200" dirty="0" smtClean="0"/>
              <a:t>Guo</a:t>
            </a:r>
            <a:r>
              <a:rPr lang="en-US" sz="1200" dirty="0" smtClean="0"/>
              <a:t>, P. J. &amp; </a:t>
            </a:r>
            <a:r>
              <a:rPr lang="en-US" sz="1200" dirty="0" smtClean="0"/>
              <a:t>Reinecke</a:t>
            </a:r>
            <a:r>
              <a:rPr lang="en-US" sz="1200" dirty="0" smtClean="0"/>
              <a:t>, K. (2014, March).  </a:t>
            </a:r>
            <a:r>
              <a:rPr lang="en-US" sz="1200" i="1" dirty="0" smtClean="0"/>
              <a:t>Demographic differences in how students navigate through MOOCs.  </a:t>
            </a:r>
            <a:r>
              <a:rPr lang="en-US" sz="1200" dirty="0" smtClean="0"/>
              <a:t>Learning </a:t>
            </a:r>
            <a:r>
              <a:rPr lang="en-US" sz="1200" dirty="0"/>
              <a:t>at Scale, Atlanta, GA</a:t>
            </a:r>
            <a:r>
              <a:rPr lang="en-US" sz="1200" dirty="0" smtClean="0"/>
              <a:t>.</a:t>
            </a:r>
          </a:p>
          <a:p>
            <a:endParaRPr lang="en-US" sz="1200" dirty="0"/>
          </a:p>
          <a:p>
            <a:endParaRPr lang="en-US" sz="1200" dirty="0" smtClean="0"/>
          </a:p>
          <a:p>
            <a:endParaRPr lang="en-US" sz="1200" dirty="0"/>
          </a:p>
          <a:p>
            <a:endParaRPr lang="en-US" sz="1200" dirty="0"/>
          </a:p>
        </p:txBody>
      </p:sp>
      <p:sp>
        <p:nvSpPr>
          <p:cNvPr id="6" name="Title 5"/>
          <p:cNvSpPr txBox="1">
            <a:spLocks noGrp="1"/>
          </p:cNvSpPr>
          <p:nvPr>
            <p:ph type="title"/>
          </p:nvPr>
        </p:nvSpPr>
        <p:spPr>
          <a:xfrm>
            <a:off x="457200" y="279727"/>
            <a:ext cx="8229600" cy="523220"/>
          </a:xfrm>
          <a:prstGeom prst="rect">
            <a:avLst/>
          </a:prstGeom>
          <a:solidFill>
            <a:schemeClr val="tx1">
              <a:lumMod val="50000"/>
              <a:lumOff val="50000"/>
            </a:schemeClr>
          </a:solidFill>
          <a:ln>
            <a:noFill/>
          </a:ln>
        </p:spPr>
        <p:txBody>
          <a:bodyPr wrap="square" rtlCol="0">
            <a:spAutoFit/>
          </a:bodyPr>
          <a:lstStyle/>
          <a:p>
            <a:pPr algn="ctr"/>
            <a:r>
              <a:rPr lang="en-US" sz="2800" b="1" dirty="0" smtClean="0">
                <a:solidFill>
                  <a:schemeClr val="bg1"/>
                </a:solidFill>
              </a:rPr>
              <a:t>References</a:t>
            </a:r>
            <a:endParaRPr lang="en-US" sz="2800" b="1" dirty="0">
              <a:solidFill>
                <a:schemeClr val="bg1"/>
              </a:solidFill>
            </a:endParaRPr>
          </a:p>
        </p:txBody>
      </p:sp>
    </p:spTree>
    <p:extLst>
      <p:ext uri="{BB962C8B-B14F-4D97-AF65-F5344CB8AC3E}">
        <p14:creationId xmlns:p14="http://schemas.microsoft.com/office/powerpoint/2010/main" val="34015887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noGrp="1"/>
          </p:cNvSpPr>
          <p:nvPr>
            <p:ph type="title"/>
          </p:nvPr>
        </p:nvSpPr>
        <p:spPr>
          <a:xfrm>
            <a:off x="457200" y="322918"/>
            <a:ext cx="8229600" cy="523220"/>
          </a:xfrm>
          <a:prstGeom prst="rect">
            <a:avLst/>
          </a:prstGeom>
          <a:solidFill>
            <a:schemeClr val="tx1">
              <a:lumMod val="50000"/>
              <a:lumOff val="50000"/>
            </a:schemeClr>
          </a:solidFill>
          <a:ln>
            <a:noFill/>
          </a:ln>
        </p:spPr>
        <p:txBody>
          <a:bodyPr wrap="square" rtlCol="0">
            <a:spAutoFit/>
          </a:bodyPr>
          <a:lstStyle/>
          <a:p>
            <a:pPr algn="ctr"/>
            <a:r>
              <a:rPr lang="en-US" sz="2800" b="1" dirty="0" smtClean="0">
                <a:solidFill>
                  <a:schemeClr val="bg1"/>
                </a:solidFill>
              </a:rPr>
              <a:t>References</a:t>
            </a:r>
            <a:endParaRPr lang="en-US" sz="2800" b="1" dirty="0">
              <a:solidFill>
                <a:schemeClr val="bg1"/>
              </a:solidFill>
            </a:endParaRPr>
          </a:p>
        </p:txBody>
      </p:sp>
      <p:sp>
        <p:nvSpPr>
          <p:cNvPr id="6" name="TextBox 5"/>
          <p:cNvSpPr txBox="1"/>
          <p:nvPr/>
        </p:nvSpPr>
        <p:spPr>
          <a:xfrm>
            <a:off x="457200" y="1013242"/>
            <a:ext cx="8229600" cy="5632310"/>
          </a:xfrm>
          <a:prstGeom prst="rect">
            <a:avLst/>
          </a:prstGeom>
          <a:noFill/>
        </p:spPr>
        <p:txBody>
          <a:bodyPr wrap="square" rtlCol="0">
            <a:spAutoFit/>
          </a:bodyPr>
          <a:lstStyle/>
          <a:p>
            <a:r>
              <a:rPr lang="en-US" sz="1200" dirty="0" smtClean="0"/>
              <a:t>Gillani</a:t>
            </a:r>
            <a:r>
              <a:rPr lang="en-US" sz="1200" dirty="0" smtClean="0"/>
              <a:t>, N. &amp; </a:t>
            </a:r>
            <a:r>
              <a:rPr lang="en-US" sz="1200" dirty="0" smtClean="0"/>
              <a:t>Enyon</a:t>
            </a:r>
            <a:r>
              <a:rPr lang="en-US" sz="1200" dirty="0" smtClean="0"/>
              <a:t>, R. (2014).  Communication patterns in massively open online courses</a:t>
            </a:r>
            <a:r>
              <a:rPr lang="en-US" sz="1200" i="1" dirty="0" smtClean="0"/>
              <a:t>. Internet and Higher Education, 23,</a:t>
            </a:r>
            <a:r>
              <a:rPr lang="en-US" sz="1200" dirty="0" smtClean="0"/>
              <a:t> 18</a:t>
            </a:r>
            <a:r>
              <a:rPr lang="en-US" sz="1200" dirty="0"/>
              <a:t>–</a:t>
            </a:r>
            <a:r>
              <a:rPr lang="en-US" sz="1200" dirty="0" smtClean="0"/>
              <a:t>26.</a:t>
            </a:r>
          </a:p>
          <a:p>
            <a:endParaRPr lang="en-US" sz="1200" dirty="0"/>
          </a:p>
          <a:p>
            <a:r>
              <a:rPr lang="en-US" sz="1200" dirty="0"/>
              <a:t>Hearst, M., Coetzee, D., Fox, A., &amp; Hartmann, B.  (2015, March).  </a:t>
            </a:r>
            <a:r>
              <a:rPr lang="en-US" sz="1200" i="1" dirty="0"/>
              <a:t>All it takes is one:  Evidence for a strategy for seeding large-scale peer interactions. </a:t>
            </a:r>
            <a:r>
              <a:rPr lang="en-US" sz="1200" dirty="0"/>
              <a:t>Learning at Scale (work-in-progress), Vancouver, British Columbia, Canada.</a:t>
            </a:r>
          </a:p>
          <a:p>
            <a:endParaRPr lang="en-US" sz="1200" dirty="0" smtClean="0"/>
          </a:p>
          <a:p>
            <a:r>
              <a:rPr lang="en-US" sz="1200" dirty="0" smtClean="0"/>
              <a:t>Hollands</a:t>
            </a:r>
            <a:r>
              <a:rPr lang="en-US" sz="1200" dirty="0"/>
              <a:t>, F. M. &amp; </a:t>
            </a:r>
            <a:r>
              <a:rPr lang="en-US" sz="1200" dirty="0"/>
              <a:t>Tirthali</a:t>
            </a:r>
            <a:r>
              <a:rPr lang="en-US" sz="1200" dirty="0"/>
              <a:t>, D. (2014).  MOOCs:  Expectations and reality.  Center for Benefit-Cost Studies of Education Teachers College, Columbia University.  Retrieved from http://</a:t>
            </a:r>
            <a:r>
              <a:rPr lang="en-US" sz="1200" dirty="0"/>
              <a:t>www.academicpartnerships.com</a:t>
            </a:r>
            <a:r>
              <a:rPr lang="en-US" sz="1200" dirty="0"/>
              <a:t>/sites/default/files/</a:t>
            </a:r>
            <a:r>
              <a:rPr lang="en-US" sz="1200" dirty="0"/>
              <a:t>MOOCs_Expectations_and_Reality.pdf</a:t>
            </a:r>
            <a:r>
              <a:rPr lang="en-US" sz="1200" dirty="0"/>
              <a:t>, 6/14/15.</a:t>
            </a:r>
          </a:p>
          <a:p>
            <a:endParaRPr lang="en-US" sz="1200" dirty="0" smtClean="0"/>
          </a:p>
          <a:p>
            <a:r>
              <a:rPr lang="en-US" sz="1200" dirty="0" smtClean="0"/>
              <a:t>Huang, J., </a:t>
            </a:r>
            <a:r>
              <a:rPr lang="en-US" sz="1200" dirty="0" smtClean="0"/>
              <a:t>Dasgupta</a:t>
            </a:r>
            <a:r>
              <a:rPr lang="en-US" sz="1200" dirty="0" smtClean="0"/>
              <a:t>, A., </a:t>
            </a:r>
            <a:r>
              <a:rPr lang="en-US" sz="1200" dirty="0" smtClean="0"/>
              <a:t>Ghosh</a:t>
            </a:r>
            <a:r>
              <a:rPr lang="en-US" sz="1200" dirty="0" smtClean="0"/>
              <a:t>, A., Manning, J., &amp; Sanders, M. (2014, March).  </a:t>
            </a:r>
            <a:r>
              <a:rPr lang="en-US" sz="1200" i="1" dirty="0" smtClean="0"/>
              <a:t>Superposter</a:t>
            </a:r>
            <a:r>
              <a:rPr lang="en-US" sz="1200" i="1" dirty="0" smtClean="0"/>
              <a:t> behavior in MOOC forums.  </a:t>
            </a:r>
            <a:r>
              <a:rPr lang="en-US" sz="1200" dirty="0" smtClean="0"/>
              <a:t>Learning at Scale, Atlanta, GA.</a:t>
            </a:r>
          </a:p>
          <a:p>
            <a:endParaRPr lang="en-US" sz="1200" dirty="0"/>
          </a:p>
          <a:p>
            <a:r>
              <a:rPr lang="en-US" sz="1200" dirty="0"/>
              <a:t>Koller</a:t>
            </a:r>
            <a:r>
              <a:rPr lang="en-US" sz="1200" dirty="0"/>
              <a:t>, D., Ng, A., Do, C., &amp; Chen, Z. (2013). Retention and intention in massive open online courses: In depth. </a:t>
            </a:r>
            <a:r>
              <a:rPr lang="en-US" sz="1200" i="1" dirty="0"/>
              <a:t>Educause</a:t>
            </a:r>
            <a:r>
              <a:rPr lang="en-US" sz="1200" i="1" dirty="0"/>
              <a:t> Review</a:t>
            </a:r>
            <a:r>
              <a:rPr lang="en-US" sz="1200" dirty="0"/>
              <a:t>, </a:t>
            </a:r>
            <a:r>
              <a:rPr lang="en-US" sz="1200" i="1" dirty="0"/>
              <a:t>48</a:t>
            </a:r>
            <a:r>
              <a:rPr lang="en-US" sz="1200" dirty="0"/>
              <a:t>(3), 62-63.  </a:t>
            </a:r>
          </a:p>
          <a:p>
            <a:endParaRPr lang="en-US" sz="1200" dirty="0"/>
          </a:p>
          <a:p>
            <a:r>
              <a:rPr lang="en-US" sz="1200" dirty="0" smtClean="0"/>
              <a:t>Kotturi</a:t>
            </a:r>
            <a:r>
              <a:rPr lang="en-US" sz="1200" dirty="0"/>
              <a:t>, Y., </a:t>
            </a:r>
            <a:r>
              <a:rPr lang="en-US" sz="1200" dirty="0"/>
              <a:t>Kulkarni</a:t>
            </a:r>
            <a:r>
              <a:rPr lang="en-US" sz="1200" dirty="0"/>
              <a:t>, C., Bernstein, M., &amp; </a:t>
            </a:r>
            <a:r>
              <a:rPr lang="en-US" sz="1200" dirty="0"/>
              <a:t>Klemmer</a:t>
            </a:r>
            <a:r>
              <a:rPr lang="en-US" sz="1200" dirty="0"/>
              <a:t>, S. (2015, March).  </a:t>
            </a:r>
            <a:r>
              <a:rPr lang="en-US" sz="1200" i="1" dirty="0"/>
              <a:t>Structuring and messaging techniques for online peer learning systems that increase stickiness.  </a:t>
            </a:r>
            <a:r>
              <a:rPr lang="en-US" sz="1200" dirty="0"/>
              <a:t>Learning at Scale, Vancouver, British Columbia, Canada.</a:t>
            </a:r>
          </a:p>
          <a:p>
            <a:endParaRPr lang="en-US" sz="1200" dirty="0"/>
          </a:p>
          <a:p>
            <a:r>
              <a:rPr lang="en-US" sz="1200" dirty="0" smtClean="0"/>
              <a:t>Krumm</a:t>
            </a:r>
            <a:r>
              <a:rPr lang="en-US" sz="1200" dirty="0" smtClean="0"/>
              <a:t>, A. E., </a:t>
            </a:r>
            <a:r>
              <a:rPr lang="en-US" sz="1200" dirty="0" smtClean="0"/>
              <a:t>D’Angelo</a:t>
            </a:r>
            <a:r>
              <a:rPr lang="en-US" sz="1200" dirty="0" smtClean="0"/>
              <a:t>, C., </a:t>
            </a:r>
            <a:r>
              <a:rPr lang="en-US" sz="1200" dirty="0" smtClean="0"/>
              <a:t>Podkul</a:t>
            </a:r>
            <a:r>
              <a:rPr lang="en-US" sz="1200" dirty="0" smtClean="0"/>
              <a:t>, T. E., Fung, M., Yamada, H., </a:t>
            </a:r>
            <a:r>
              <a:rPr lang="en-US" sz="1200" i="1" dirty="0" smtClean="0"/>
              <a:t>et. al. </a:t>
            </a:r>
            <a:r>
              <a:rPr lang="en-US" sz="1200" dirty="0" smtClean="0"/>
              <a:t>(2015, March).  </a:t>
            </a:r>
            <a:r>
              <a:rPr lang="en-US" sz="1200" i="1" dirty="0" smtClean="0"/>
              <a:t>Practical measures of learning behaviors.  </a:t>
            </a:r>
            <a:r>
              <a:rPr lang="en-US" sz="1200" dirty="0"/>
              <a:t>Learning at Scale (work-in-progress), Vancouver, British Columbia, Canada</a:t>
            </a:r>
            <a:r>
              <a:rPr lang="en-US" sz="1200" dirty="0" smtClean="0"/>
              <a:t>.</a:t>
            </a:r>
          </a:p>
          <a:p>
            <a:endParaRPr lang="en-US" sz="1200" dirty="0"/>
          </a:p>
          <a:p>
            <a:r>
              <a:rPr lang="en-US" sz="1200" dirty="0" smtClean="0"/>
              <a:t>Li, N., </a:t>
            </a:r>
            <a:r>
              <a:rPr lang="en-US" sz="1200" dirty="0" smtClean="0"/>
              <a:t>Himanshu</a:t>
            </a:r>
            <a:r>
              <a:rPr lang="en-US" sz="1200" dirty="0" smtClean="0"/>
              <a:t>, V., </a:t>
            </a:r>
            <a:r>
              <a:rPr lang="en-US" sz="1200" dirty="0" smtClean="0"/>
              <a:t>Skevi</a:t>
            </a:r>
            <a:r>
              <a:rPr lang="en-US" sz="1200" dirty="0" smtClean="0"/>
              <a:t>, A., </a:t>
            </a:r>
            <a:r>
              <a:rPr lang="en-US" sz="1200" dirty="0" smtClean="0"/>
              <a:t>Zufferey</a:t>
            </a:r>
            <a:r>
              <a:rPr lang="en-US" sz="1200" dirty="0"/>
              <a:t>, </a:t>
            </a:r>
            <a:r>
              <a:rPr lang="en-US" sz="1200" dirty="0" smtClean="0"/>
              <a:t>G., </a:t>
            </a:r>
            <a:r>
              <a:rPr lang="en-US" sz="1200" dirty="0" smtClean="0"/>
              <a:t>Blom</a:t>
            </a:r>
            <a:r>
              <a:rPr lang="en-US" sz="1200" dirty="0" smtClean="0"/>
              <a:t>, J., &amp; </a:t>
            </a:r>
            <a:r>
              <a:rPr lang="en-US" sz="1200" dirty="0" smtClean="0"/>
              <a:t>Dillenbourg</a:t>
            </a:r>
            <a:r>
              <a:rPr lang="en-US" sz="1200" dirty="0" smtClean="0"/>
              <a:t>, P. (2014).  Watching MOOCs together:  Investigating co-located MOOC study groups. </a:t>
            </a:r>
            <a:r>
              <a:rPr lang="en-US" sz="1200" i="1" dirty="0"/>
              <a:t>Distance </a:t>
            </a:r>
            <a:r>
              <a:rPr lang="en-US" sz="1200" i="1" dirty="0" smtClean="0"/>
              <a:t>Education, 35</a:t>
            </a:r>
            <a:r>
              <a:rPr lang="en-US" sz="1200" dirty="0" smtClean="0"/>
              <a:t>(2), 217</a:t>
            </a:r>
            <a:r>
              <a:rPr lang="en-US" sz="1200" dirty="0"/>
              <a:t>–</a:t>
            </a:r>
            <a:r>
              <a:rPr lang="en-US" sz="1200" dirty="0" smtClean="0"/>
              <a:t>233.</a:t>
            </a:r>
          </a:p>
          <a:p>
            <a:endParaRPr lang="en-US" sz="1200" dirty="0"/>
          </a:p>
          <a:p>
            <a:r>
              <a:rPr lang="en-US" sz="1200" dirty="0" smtClean="0"/>
              <a:t>Reich</a:t>
            </a:r>
            <a:r>
              <a:rPr lang="en-US" sz="1200" dirty="0"/>
              <a:t>, J., </a:t>
            </a:r>
            <a:r>
              <a:rPr lang="en-US" sz="1200" dirty="0"/>
              <a:t>Tingley</a:t>
            </a:r>
            <a:r>
              <a:rPr lang="en-US" sz="1200" dirty="0"/>
              <a:t>, D., </a:t>
            </a:r>
            <a:r>
              <a:rPr lang="en-US" sz="1200" dirty="0"/>
              <a:t>Leder</a:t>
            </a:r>
            <a:r>
              <a:rPr lang="en-US" sz="1200" dirty="0"/>
              <a:t>-Luis, J., Roberts, M. E., Stuart, B. M. (2014).  Computer-assisted reading and discovery for student-generated text in Massive Open Online Courses. </a:t>
            </a:r>
            <a:r>
              <a:rPr lang="en-US" sz="1200" i="1" dirty="0"/>
              <a:t>HarvardX</a:t>
            </a:r>
            <a:r>
              <a:rPr lang="en-US" sz="1200" i="1" dirty="0"/>
              <a:t> Working Paper Series Number 6. </a:t>
            </a:r>
            <a:r>
              <a:rPr lang="en-US" sz="1200" dirty="0"/>
              <a:t> Retrieved from</a:t>
            </a:r>
            <a:r>
              <a:rPr lang="en-US" sz="1200" u="sng" dirty="0">
                <a:solidFill>
                  <a:srgbClr val="0000FF"/>
                </a:solidFill>
              </a:rPr>
              <a:t> </a:t>
            </a:r>
            <a:r>
              <a:rPr lang="en-US" sz="1200" u="sng" dirty="0">
                <a:solidFill>
                  <a:srgbClr val="0000FF"/>
                </a:solidFill>
                <a:hlinkClick r:id="rId2"/>
              </a:rPr>
              <a:t>http://</a:t>
            </a:r>
            <a:r>
              <a:rPr lang="en-US" sz="1200" u="sng" dirty="0">
                <a:solidFill>
                  <a:srgbClr val="0000FF"/>
                </a:solidFill>
                <a:hlinkClick r:id="rId2"/>
              </a:rPr>
              <a:t>ssrn</a:t>
            </a:r>
            <a:r>
              <a:rPr lang="en-US" sz="1200" u="sng" dirty="0">
                <a:solidFill>
                  <a:srgbClr val="0000FF"/>
                </a:solidFill>
              </a:rPr>
              <a:t>.com</a:t>
            </a:r>
            <a:r>
              <a:rPr lang="en-US" sz="1200" u="sng" dirty="0">
                <a:solidFill>
                  <a:srgbClr val="0000FF"/>
                </a:solidFill>
              </a:rPr>
              <a:t> /abstract=2499725</a:t>
            </a:r>
            <a:r>
              <a:rPr lang="en-US" sz="1200" dirty="0"/>
              <a:t>, 4/15/15</a:t>
            </a:r>
            <a:r>
              <a:rPr lang="en-US" sz="1200" dirty="0" smtClean="0"/>
              <a:t>.</a:t>
            </a:r>
          </a:p>
          <a:p>
            <a:endParaRPr lang="en-US" sz="1200" dirty="0"/>
          </a:p>
          <a:p>
            <a:endParaRPr lang="en-US" sz="1200" dirty="0"/>
          </a:p>
        </p:txBody>
      </p:sp>
    </p:spTree>
    <p:extLst>
      <p:ext uri="{BB962C8B-B14F-4D97-AF65-F5344CB8AC3E}">
        <p14:creationId xmlns:p14="http://schemas.microsoft.com/office/powerpoint/2010/main" val="219430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4933" y="1295774"/>
            <a:ext cx="7888564" cy="3970317"/>
          </a:xfrm>
          <a:prstGeom prst="rect">
            <a:avLst/>
          </a:prstGeom>
          <a:noFill/>
        </p:spPr>
        <p:txBody>
          <a:bodyPr wrap="square" rtlCol="0">
            <a:spAutoFit/>
          </a:bodyPr>
          <a:lstStyle/>
          <a:p>
            <a:r>
              <a:rPr lang="en-US" sz="1200" dirty="0"/>
              <a:t>Shillair</a:t>
            </a:r>
            <a:r>
              <a:rPr lang="en-US" sz="1200" dirty="0"/>
              <a:t>, R. &amp; Walsh, R</a:t>
            </a:r>
            <a:r>
              <a:rPr lang="en-US" sz="1200" dirty="0" smtClean="0"/>
              <a:t>. </a:t>
            </a:r>
            <a:r>
              <a:rPr lang="en-US" sz="1200" dirty="0"/>
              <a:t>(2015, March).  </a:t>
            </a:r>
            <a:r>
              <a:rPr lang="en-US" sz="1200" i="1" dirty="0"/>
              <a:t>Are you listening?  Social roles and perceived value statements in online learning communities. </a:t>
            </a:r>
            <a:r>
              <a:rPr lang="en-US" sz="1200" dirty="0"/>
              <a:t>Learning at Scale (work-in-progress), Vancouver, British Columbia, Canada</a:t>
            </a:r>
            <a:r>
              <a:rPr lang="en-US" sz="1200" dirty="0" smtClean="0"/>
              <a:t>.</a:t>
            </a:r>
          </a:p>
          <a:p>
            <a:endParaRPr lang="en-US" sz="1200" dirty="0"/>
          </a:p>
          <a:p>
            <a:r>
              <a:rPr lang="en-US" sz="1200" dirty="0"/>
              <a:t>Stump, G. S., DeBoer, J., </a:t>
            </a:r>
            <a:r>
              <a:rPr lang="en-US" sz="1200" dirty="0"/>
              <a:t>Whittinghill</a:t>
            </a:r>
            <a:r>
              <a:rPr lang="en-US" sz="1200" dirty="0"/>
              <a:t>, J., &amp; Breslow, L</a:t>
            </a:r>
            <a:r>
              <a:rPr lang="en-US" sz="1200" i="1" dirty="0"/>
              <a:t>.</a:t>
            </a:r>
            <a:r>
              <a:rPr lang="en-US" sz="1200" dirty="0"/>
              <a:t> (2013).  Development of a framework to classify MOOC discussion forum posts:  Methodology and challenges.  </a:t>
            </a:r>
            <a:r>
              <a:rPr lang="en-US" sz="1200" i="1" dirty="0"/>
              <a:t>EducationXPress</a:t>
            </a:r>
            <a:r>
              <a:rPr lang="en-US" sz="1200" i="1" dirty="0"/>
              <a:t>, </a:t>
            </a:r>
            <a:r>
              <a:rPr lang="en-US" sz="1200" dirty="0" smtClean="0"/>
              <a:t>Retrieved from</a:t>
            </a:r>
            <a:endParaRPr lang="en-US" sz="1200" dirty="0"/>
          </a:p>
          <a:p>
            <a:r>
              <a:rPr lang="en-US" sz="1200" u="sng" dirty="0" smtClean="0">
                <a:hlinkClick r:id="rId2"/>
              </a:rPr>
              <a:t>http</a:t>
            </a:r>
            <a:r>
              <a:rPr lang="en-US" sz="1200" u="sng" dirty="0">
                <a:hlinkClick r:id="rId2"/>
              </a:rPr>
              <a:t>://educationxpress.mit.edu/journal/development-of-framework-to-classify-mooc-discussion-forum-posts-methodology-and-</a:t>
            </a:r>
            <a:r>
              <a:rPr lang="en-US" sz="1200" u="sng" dirty="0" smtClean="0">
                <a:hlinkClick r:id="rId2"/>
              </a:rPr>
              <a:t>challenges</a:t>
            </a:r>
            <a:r>
              <a:rPr lang="en-US" sz="1200" dirty="0" smtClean="0"/>
              <a:t>, 4/15/15.</a:t>
            </a:r>
            <a:endParaRPr lang="en-US" sz="1200" dirty="0"/>
          </a:p>
          <a:p>
            <a:endParaRPr lang="en-US" sz="1200" dirty="0"/>
          </a:p>
          <a:p>
            <a:r>
              <a:rPr lang="en-US" sz="1200" dirty="0"/>
              <a:t>Tomkin</a:t>
            </a:r>
            <a:r>
              <a:rPr lang="en-US" sz="1200" dirty="0"/>
              <a:t>, J. H. &amp; Charlevoix, D. (2014, March).  </a:t>
            </a:r>
            <a:r>
              <a:rPr lang="en-US" sz="1200" i="1" dirty="0"/>
              <a:t>Do professors matter?  Using an A/B test to evaluate the impact of instructor involvement on MOOC student outcomes.  </a:t>
            </a:r>
            <a:r>
              <a:rPr lang="en-US" sz="1200" dirty="0"/>
              <a:t>Learning at Scale, Atlanta, GA</a:t>
            </a:r>
            <a:r>
              <a:rPr lang="en-US" sz="1200" dirty="0" smtClean="0"/>
              <a:t>.</a:t>
            </a:r>
          </a:p>
          <a:p>
            <a:endParaRPr lang="en-US" sz="1200" dirty="0"/>
          </a:p>
          <a:p>
            <a:r>
              <a:rPr lang="en-US" sz="1200" dirty="0"/>
              <a:t>Veeramachaneni</a:t>
            </a:r>
            <a:r>
              <a:rPr lang="en-US" sz="1200" dirty="0"/>
              <a:t>, K., O’Reilly, U.-M., &amp; </a:t>
            </a:r>
            <a:r>
              <a:rPr lang="en-US" sz="1200" dirty="0"/>
              <a:t>Adl</a:t>
            </a:r>
            <a:r>
              <a:rPr lang="en-US" sz="1200" dirty="0"/>
              <a:t>, K. (2015, March).  </a:t>
            </a:r>
            <a:r>
              <a:rPr lang="en-US" sz="1200" i="1" dirty="0"/>
              <a:t>Feature factory:  Crowd-sourced feature discovery. </a:t>
            </a:r>
            <a:r>
              <a:rPr lang="en-US" sz="1200" dirty="0"/>
              <a:t>Learning at Scale (work-in-progress), Vancouver, British Columbia, Canada</a:t>
            </a:r>
            <a:r>
              <a:rPr lang="en-US" sz="1200" dirty="0" smtClean="0"/>
              <a:t>.</a:t>
            </a:r>
          </a:p>
          <a:p>
            <a:endParaRPr lang="en-US" sz="1200" dirty="0"/>
          </a:p>
          <a:p>
            <a:r>
              <a:rPr lang="en-US" sz="1200" dirty="0" smtClean="0"/>
              <a:t>Yang, D., Wen, M., Kumar, A., Xing, E., P., Rose, C. P. (2014, November).  Towards an integration of text and graph clustering methods as a lens for studying social interaction in MOOCs.  </a:t>
            </a:r>
            <a:r>
              <a:rPr lang="en-US" sz="1200" i="1" dirty="0" smtClean="0"/>
              <a:t>The International Review of Research in Open and Distributed Learning, 15</a:t>
            </a:r>
            <a:r>
              <a:rPr lang="en-US" sz="1200" dirty="0" smtClean="0"/>
              <a:t>(5).</a:t>
            </a:r>
          </a:p>
          <a:p>
            <a:endParaRPr lang="en-US" sz="1200" dirty="0"/>
          </a:p>
          <a:p>
            <a:r>
              <a:rPr lang="en-US" sz="1200" dirty="0" smtClean="0"/>
              <a:t>Yang, D., Wen, M., </a:t>
            </a:r>
            <a:r>
              <a:rPr lang="en-US" sz="1200" dirty="0" smtClean="0"/>
              <a:t>Howley</a:t>
            </a:r>
            <a:r>
              <a:rPr lang="en-US" sz="1200" dirty="0" smtClean="0"/>
              <a:t>, I., Kraut, R., &amp; Rose, C. (March, 2015).  </a:t>
            </a:r>
            <a:r>
              <a:rPr lang="en-US" sz="1200" i="1" dirty="0" smtClean="0"/>
              <a:t>Exploring the effect of confusion in discussion forums of Massive Open Online Courses.  </a:t>
            </a:r>
            <a:r>
              <a:rPr lang="en-US" sz="1200" dirty="0" smtClean="0"/>
              <a:t>Learning at Scale, Vancouver, British Columbia, Canada.</a:t>
            </a:r>
            <a:endParaRPr lang="en-US" sz="1200" dirty="0"/>
          </a:p>
          <a:p>
            <a:endParaRPr lang="en-US" sz="1200" dirty="0"/>
          </a:p>
        </p:txBody>
      </p:sp>
      <p:sp>
        <p:nvSpPr>
          <p:cNvPr id="4" name="Title 5"/>
          <p:cNvSpPr txBox="1">
            <a:spLocks noGrp="1"/>
          </p:cNvSpPr>
          <p:nvPr>
            <p:ph type="title"/>
          </p:nvPr>
        </p:nvSpPr>
        <p:spPr>
          <a:xfrm>
            <a:off x="457200" y="419042"/>
            <a:ext cx="8229600" cy="584776"/>
          </a:xfrm>
          <a:prstGeom prst="rect">
            <a:avLst/>
          </a:prstGeom>
          <a:solidFill>
            <a:schemeClr val="tx1">
              <a:lumMod val="50000"/>
              <a:lumOff val="50000"/>
            </a:schemeClr>
          </a:solidFill>
          <a:ln>
            <a:noFill/>
          </a:ln>
        </p:spPr>
        <p:txBody>
          <a:bodyPr wrap="square" rtlCol="0">
            <a:spAutoFit/>
          </a:bodyPr>
          <a:lstStyle/>
          <a:p>
            <a:pPr algn="ctr"/>
            <a:r>
              <a:rPr lang="en-US" sz="3200" b="1" dirty="0" smtClean="0">
                <a:solidFill>
                  <a:schemeClr val="bg1"/>
                </a:solidFill>
              </a:rPr>
              <a:t>References</a:t>
            </a:r>
            <a:endParaRPr lang="en-US" sz="3200" b="1" dirty="0">
              <a:solidFill>
                <a:schemeClr val="bg1"/>
              </a:solidFill>
            </a:endParaRPr>
          </a:p>
        </p:txBody>
      </p:sp>
    </p:spTree>
    <p:extLst>
      <p:ext uri="{BB962C8B-B14F-4D97-AF65-F5344CB8AC3E}">
        <p14:creationId xmlns:p14="http://schemas.microsoft.com/office/powerpoint/2010/main" val="328098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388" y="344815"/>
            <a:ext cx="7414666" cy="769441"/>
          </a:xfrm>
          <a:prstGeom prst="rect">
            <a:avLst/>
          </a:prstGeom>
          <a:solidFill>
            <a:schemeClr val="tx1">
              <a:lumMod val="50000"/>
              <a:lumOff val="50000"/>
            </a:schemeClr>
          </a:solidFill>
          <a:ln>
            <a:noFill/>
          </a:ln>
        </p:spPr>
        <p:txBody>
          <a:bodyPr wrap="square" rtlCol="0">
            <a:spAutoFit/>
          </a:bodyPr>
          <a:lstStyle/>
          <a:p>
            <a:r>
              <a:rPr lang="en-US" sz="4400" b="1" dirty="0" smtClean="0">
                <a:solidFill>
                  <a:schemeClr val="bg1"/>
                </a:solidFill>
              </a:rPr>
              <a:t>The computer changed . . . </a:t>
            </a:r>
            <a:endParaRPr lang="en-US" sz="4400" b="1" dirty="0">
              <a:solidFill>
                <a:schemeClr val="bg1"/>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58185" y="1397596"/>
            <a:ext cx="3012462" cy="2448235"/>
          </a:xfrm>
          <a:prstGeom prst="rect">
            <a:avLst/>
          </a:prstGeom>
          <a:noFill/>
          <a:ln>
            <a:noFill/>
          </a:ln>
        </p:spPr>
      </p:pic>
      <p:sp>
        <p:nvSpPr>
          <p:cNvPr id="4" name="Right Arrow 3"/>
          <p:cNvSpPr/>
          <p:nvPr/>
        </p:nvSpPr>
        <p:spPr>
          <a:xfrm>
            <a:off x="4086498" y="2636406"/>
            <a:ext cx="749711" cy="260381"/>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290113" y="4447433"/>
            <a:ext cx="2678052" cy="2232269"/>
          </a:xfrm>
          <a:prstGeom prst="rect">
            <a:avLst/>
          </a:prstGeom>
          <a:noFill/>
          <a:ln>
            <a:noFill/>
          </a:ln>
        </p:spPr>
      </p:pic>
      <p:sp>
        <p:nvSpPr>
          <p:cNvPr id="7" name="Right Arrow 6"/>
          <p:cNvSpPr/>
          <p:nvPr/>
        </p:nvSpPr>
        <p:spPr>
          <a:xfrm rot="5400000">
            <a:off x="6486740" y="4019056"/>
            <a:ext cx="498756" cy="277015"/>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5290113" y="1426980"/>
            <a:ext cx="2518941" cy="2418851"/>
          </a:xfrm>
          <a:prstGeom prst="rect">
            <a:avLst/>
          </a:prstGeom>
        </p:spPr>
      </p:pic>
      <p:sp>
        <p:nvSpPr>
          <p:cNvPr id="9" name="TextBox 8"/>
          <p:cNvSpPr txBox="1"/>
          <p:nvPr/>
        </p:nvSpPr>
        <p:spPr>
          <a:xfrm>
            <a:off x="234802" y="6469529"/>
            <a:ext cx="487508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a:t>
            </a:r>
            <a:endParaRPr lang="en-US" sz="1100" b="1" dirty="0">
              <a:solidFill>
                <a:schemeClr val="tx1">
                  <a:lumMod val="65000"/>
                  <a:lumOff val="35000"/>
                </a:schemeClr>
              </a:solidFill>
            </a:endParaRPr>
          </a:p>
        </p:txBody>
      </p:sp>
      <p:sp>
        <p:nvSpPr>
          <p:cNvPr id="11" name="TextBox 10"/>
          <p:cNvSpPr txBox="1"/>
          <p:nvPr/>
        </p:nvSpPr>
        <p:spPr>
          <a:xfrm>
            <a:off x="8158926" y="6529293"/>
            <a:ext cx="985073" cy="261610"/>
          </a:xfrm>
          <a:prstGeom prst="rect">
            <a:avLst/>
          </a:prstGeom>
          <a:noFill/>
        </p:spPr>
        <p:txBody>
          <a:bodyPr wrap="square" rtlCol="0">
            <a:spAutoFit/>
          </a:bodyPr>
          <a:lstStyle/>
          <a:p>
            <a:r>
              <a:rPr lang="en-US" sz="1100" b="1" dirty="0" smtClean="0">
                <a:solidFill>
                  <a:schemeClr val="tx1">
                    <a:lumMod val="65000"/>
                    <a:lumOff val="35000"/>
                  </a:schemeClr>
                </a:solidFill>
              </a:rPr>
              <a:t>May 2015</a:t>
            </a:r>
            <a:endParaRPr lang="en-US" sz="1100" b="1" dirty="0">
              <a:solidFill>
                <a:schemeClr val="tx1">
                  <a:lumMod val="65000"/>
                  <a:lumOff val="35000"/>
                </a:schemeClr>
              </a:solidFill>
            </a:endParaRPr>
          </a:p>
        </p:txBody>
      </p:sp>
    </p:spTree>
    <p:extLst>
      <p:ext uri="{BB962C8B-B14F-4D97-AF65-F5344CB8AC3E}">
        <p14:creationId xmlns:p14="http://schemas.microsoft.com/office/powerpoint/2010/main" val="1453958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4070" y="2415914"/>
            <a:ext cx="8241224" cy="2783617"/>
            <a:chOff x="902776" y="3151697"/>
            <a:chExt cx="8241224" cy="2783617"/>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02776" y="3151697"/>
              <a:ext cx="2678052" cy="2783617"/>
            </a:xfrm>
            <a:prstGeom prst="rect">
              <a:avLst/>
            </a:prstGeom>
            <a:noFill/>
            <a:ln>
              <a:noFill/>
            </a:ln>
          </p:spPr>
        </p:pic>
        <p:pic>
          <p:nvPicPr>
            <p:cNvPr id="10" name="Picture 9"/>
            <p:cNvPicPr>
              <a:picLocks noChangeAspect="1"/>
            </p:cNvPicPr>
            <p:nvPr/>
          </p:nvPicPr>
          <p:blipFill>
            <a:blip r:embed="rId3"/>
            <a:stretch>
              <a:fillRect/>
            </a:stretch>
          </p:blipFill>
          <p:spPr>
            <a:xfrm>
              <a:off x="4521494" y="3151697"/>
              <a:ext cx="2518941" cy="2783617"/>
            </a:xfrm>
            <a:prstGeom prst="rect">
              <a:avLst/>
            </a:prstGeom>
          </p:spPr>
        </p:pic>
        <p:sp>
          <p:nvSpPr>
            <p:cNvPr id="11" name="TextBox 10"/>
            <p:cNvSpPr txBox="1"/>
            <p:nvPr/>
          </p:nvSpPr>
          <p:spPr>
            <a:xfrm>
              <a:off x="3790359" y="3964218"/>
              <a:ext cx="577212" cy="923330"/>
            </a:xfrm>
            <a:prstGeom prst="rect">
              <a:avLst/>
            </a:prstGeom>
            <a:noFill/>
          </p:spPr>
          <p:txBody>
            <a:bodyPr wrap="square" rtlCol="0">
              <a:spAutoFit/>
            </a:bodyPr>
            <a:lstStyle/>
            <a:p>
              <a:r>
                <a:rPr lang="en-US" sz="5400" b="1" dirty="0" smtClean="0">
                  <a:solidFill>
                    <a:srgbClr val="800000"/>
                  </a:solidFill>
                </a:rPr>
                <a:t>+</a:t>
              </a:r>
              <a:endParaRPr lang="en-US" sz="5400" b="1" dirty="0">
                <a:solidFill>
                  <a:srgbClr val="800000"/>
                </a:solidFill>
              </a:endParaRPr>
            </a:p>
          </p:txBody>
        </p:sp>
        <p:sp>
          <p:nvSpPr>
            <p:cNvPr id="12" name="TextBox 11"/>
            <p:cNvSpPr txBox="1"/>
            <p:nvPr/>
          </p:nvSpPr>
          <p:spPr>
            <a:xfrm>
              <a:off x="7446035" y="4002705"/>
              <a:ext cx="1697965" cy="923330"/>
            </a:xfrm>
            <a:prstGeom prst="rect">
              <a:avLst/>
            </a:prstGeom>
            <a:noFill/>
          </p:spPr>
          <p:txBody>
            <a:bodyPr wrap="square" rtlCol="0">
              <a:spAutoFit/>
            </a:bodyPr>
            <a:lstStyle/>
            <a:p>
              <a:r>
                <a:rPr lang="en-US" sz="5400" b="1" dirty="0" smtClean="0">
                  <a:solidFill>
                    <a:srgbClr val="800000"/>
                  </a:solidFill>
                </a:rPr>
                <a:t>= ?</a:t>
              </a:r>
              <a:endParaRPr lang="en-US" sz="5400" b="1" dirty="0">
                <a:solidFill>
                  <a:srgbClr val="800000"/>
                </a:solidFill>
              </a:endParaRPr>
            </a:p>
          </p:txBody>
        </p:sp>
      </p:grpSp>
      <p:sp>
        <p:nvSpPr>
          <p:cNvPr id="4" name="TextBox 3"/>
          <p:cNvSpPr txBox="1"/>
          <p:nvPr/>
        </p:nvSpPr>
        <p:spPr>
          <a:xfrm>
            <a:off x="516215" y="294473"/>
            <a:ext cx="8254256" cy="1200329"/>
          </a:xfrm>
          <a:prstGeom prst="rect">
            <a:avLst/>
          </a:prstGeom>
          <a:solidFill>
            <a:schemeClr val="tx1">
              <a:lumMod val="50000"/>
              <a:lumOff val="50000"/>
            </a:schemeClr>
          </a:solidFill>
        </p:spPr>
        <p:txBody>
          <a:bodyPr wrap="square" rtlCol="0">
            <a:spAutoFit/>
          </a:bodyPr>
          <a:lstStyle/>
          <a:p>
            <a:r>
              <a:rPr lang="en-US" sz="3600" b="1" dirty="0" smtClean="0">
                <a:solidFill>
                  <a:schemeClr val="bg1"/>
                </a:solidFill>
              </a:rPr>
              <a:t>More information, coming faster, from a more diverse group of people</a:t>
            </a:r>
            <a:endParaRPr lang="en-US" sz="3600" b="1" dirty="0">
              <a:solidFill>
                <a:schemeClr val="bg1"/>
              </a:solidFill>
            </a:endParaRPr>
          </a:p>
        </p:txBody>
      </p:sp>
      <p:sp>
        <p:nvSpPr>
          <p:cNvPr id="8" name="TextBox 7"/>
          <p:cNvSpPr txBox="1"/>
          <p:nvPr/>
        </p:nvSpPr>
        <p:spPr>
          <a:xfrm>
            <a:off x="986023" y="6476858"/>
            <a:ext cx="7576309"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spTree>
    <p:extLst>
      <p:ext uri="{BB962C8B-B14F-4D97-AF65-F5344CB8AC3E}">
        <p14:creationId xmlns:p14="http://schemas.microsoft.com/office/powerpoint/2010/main" val="40694441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106" y="431801"/>
            <a:ext cx="7798226" cy="1077218"/>
          </a:xfrm>
          <a:prstGeom prst="rect">
            <a:avLst/>
          </a:prstGeom>
          <a:solidFill>
            <a:schemeClr val="tx1">
              <a:lumMod val="50000"/>
              <a:lumOff val="50000"/>
            </a:schemeClr>
          </a:solidFill>
        </p:spPr>
        <p:txBody>
          <a:bodyPr wrap="square" rtlCol="0">
            <a:spAutoFit/>
          </a:bodyPr>
          <a:lstStyle/>
          <a:p>
            <a:r>
              <a:rPr lang="en-US" sz="3200" b="1" dirty="0" smtClean="0">
                <a:solidFill>
                  <a:schemeClr val="bg1"/>
                </a:solidFill>
              </a:rPr>
              <a:t>From 154,000+ registrants to 7,000+ certificate earners in 6.002x </a:t>
            </a:r>
            <a:r>
              <a:rPr lang="en-US" sz="2800" b="1" dirty="0" smtClean="0">
                <a:solidFill>
                  <a:schemeClr val="bg1"/>
                </a:solidFill>
              </a:rPr>
              <a:t>(spring </a:t>
            </a:r>
            <a:r>
              <a:rPr lang="fr-FR" sz="2800" b="1" dirty="0" smtClean="0">
                <a:solidFill>
                  <a:schemeClr val="bg1"/>
                </a:solidFill>
              </a:rPr>
              <a:t>’</a:t>
            </a:r>
            <a:r>
              <a:rPr lang="en-US" sz="2800" b="1" dirty="0" smtClean="0">
                <a:solidFill>
                  <a:schemeClr val="bg1"/>
                </a:solidFill>
              </a:rPr>
              <a:t>12)</a:t>
            </a:r>
            <a:endParaRPr lang="en-US" sz="2800" b="1" dirty="0">
              <a:solidFill>
                <a:schemeClr val="bg1"/>
              </a:solidFill>
            </a:endParaRPr>
          </a:p>
        </p:txBody>
      </p:sp>
      <p:pic>
        <p:nvPicPr>
          <p:cNvPr id="9" name="Picture 8" descr="Screen Shot 2013-04-11 at 12.52.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72" y="1769946"/>
            <a:ext cx="8534400" cy="5080000"/>
          </a:xfrm>
          <a:prstGeom prst="rect">
            <a:avLst/>
          </a:prstGeom>
        </p:spPr>
      </p:pic>
      <p:sp>
        <p:nvSpPr>
          <p:cNvPr id="10" name="TextBox 9"/>
          <p:cNvSpPr txBox="1"/>
          <p:nvPr/>
        </p:nvSpPr>
        <p:spPr>
          <a:xfrm>
            <a:off x="767800" y="5979426"/>
            <a:ext cx="7594785" cy="307777"/>
          </a:xfrm>
          <a:prstGeom prst="rect">
            <a:avLst/>
          </a:prstGeom>
          <a:noFill/>
        </p:spPr>
        <p:txBody>
          <a:bodyPr wrap="square" rtlCol="0">
            <a:spAutoFit/>
          </a:bodyPr>
          <a:lstStyle/>
          <a:p>
            <a:r>
              <a:rPr lang="en-US" sz="1400" dirty="0" smtClean="0"/>
              <a:t>Source:  </a:t>
            </a:r>
            <a:r>
              <a:rPr lang="en-US" sz="1400" dirty="0" smtClean="0"/>
              <a:t>edX</a:t>
            </a:r>
            <a:endParaRPr lang="en-US" sz="1400" dirty="0"/>
          </a:p>
        </p:txBody>
      </p:sp>
      <p:sp>
        <p:nvSpPr>
          <p:cNvPr id="6" name="TextBox 5"/>
          <p:cNvSpPr txBox="1"/>
          <p:nvPr/>
        </p:nvSpPr>
        <p:spPr>
          <a:xfrm>
            <a:off x="986023" y="6476858"/>
            <a:ext cx="7576309"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spTree>
    <p:extLst>
      <p:ext uri="{BB962C8B-B14F-4D97-AF65-F5344CB8AC3E}">
        <p14:creationId xmlns:p14="http://schemas.microsoft.com/office/powerpoint/2010/main" val="23208776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671"/>
            <a:ext cx="8229600" cy="1143001"/>
          </a:xfrm>
        </p:spPr>
        <p:txBody>
          <a:bodyPr>
            <a:noAutofit/>
          </a:bodyPr>
          <a:lstStyle/>
          <a:p>
            <a:r>
              <a:rPr lang="en-US" sz="3600" b="1" dirty="0">
                <a:solidFill>
                  <a:schemeClr val="tx1">
                    <a:lumMod val="65000"/>
                    <a:lumOff val="35000"/>
                  </a:schemeClr>
                </a:solidFill>
              </a:rPr>
              <a:t/>
            </a:r>
            <a:br>
              <a:rPr lang="en-US" sz="3600" b="1" dirty="0">
                <a:solidFill>
                  <a:schemeClr val="tx1">
                    <a:lumMod val="65000"/>
                    <a:lumOff val="35000"/>
                  </a:schemeClr>
                </a:solidFill>
              </a:rPr>
            </a:br>
            <a:endParaRPr lang="en-US" sz="3600" b="1" dirty="0">
              <a:solidFill>
                <a:schemeClr val="tx1">
                  <a:lumMod val="65000"/>
                  <a:lumOff val="35000"/>
                </a:schemeClr>
              </a:solidFill>
            </a:endParaRPr>
          </a:p>
        </p:txBody>
      </p:sp>
      <p:sp>
        <p:nvSpPr>
          <p:cNvPr id="8" name="TextBox 7"/>
          <p:cNvSpPr txBox="1"/>
          <p:nvPr/>
        </p:nvSpPr>
        <p:spPr>
          <a:xfrm flipH="1">
            <a:off x="760637" y="4621983"/>
            <a:ext cx="673735" cy="400110"/>
          </a:xfrm>
          <a:prstGeom prst="rect">
            <a:avLst/>
          </a:prstGeom>
          <a:noFill/>
        </p:spPr>
        <p:txBody>
          <a:bodyPr wrap="square" rtlCol="0">
            <a:spAutoFit/>
          </a:bodyPr>
          <a:lstStyle/>
          <a:p>
            <a:endParaRPr lang="en-US" sz="2000" dirty="0"/>
          </a:p>
        </p:txBody>
      </p:sp>
      <p:sp>
        <p:nvSpPr>
          <p:cNvPr id="6" name="TextBox 5"/>
          <p:cNvSpPr txBox="1"/>
          <p:nvPr/>
        </p:nvSpPr>
        <p:spPr>
          <a:xfrm>
            <a:off x="4097165" y="1875062"/>
            <a:ext cx="3967867" cy="523220"/>
          </a:xfrm>
          <a:prstGeom prst="rect">
            <a:avLst/>
          </a:prstGeom>
          <a:noFill/>
        </p:spPr>
        <p:txBody>
          <a:bodyPr wrap="square" rtlCol="0">
            <a:spAutoFit/>
          </a:bodyPr>
          <a:lstStyle/>
          <a:p>
            <a:r>
              <a:rPr lang="en-US" sz="2800" b="1" dirty="0" smtClean="0">
                <a:solidFill>
                  <a:schemeClr val="tx1">
                    <a:lumMod val="65000"/>
                    <a:lumOff val="35000"/>
                  </a:schemeClr>
                </a:solidFill>
              </a:rPr>
              <a:t>88% were male</a:t>
            </a:r>
            <a:endParaRPr lang="en-US" sz="2800" b="1" dirty="0">
              <a:solidFill>
                <a:schemeClr val="tx1">
                  <a:lumMod val="65000"/>
                  <a:lumOff val="35000"/>
                </a:schemeClr>
              </a:solidFill>
            </a:endParaRPr>
          </a:p>
        </p:txBody>
      </p:sp>
      <p:sp>
        <p:nvSpPr>
          <p:cNvPr id="14" name="TextBox 13"/>
          <p:cNvSpPr txBox="1"/>
          <p:nvPr/>
        </p:nvSpPr>
        <p:spPr>
          <a:xfrm>
            <a:off x="629117" y="278853"/>
            <a:ext cx="7844384" cy="1200329"/>
          </a:xfrm>
          <a:prstGeom prst="rect">
            <a:avLst/>
          </a:prstGeom>
          <a:solidFill>
            <a:schemeClr val="tx1">
              <a:lumMod val="50000"/>
              <a:lumOff val="50000"/>
            </a:schemeClr>
          </a:solidFill>
        </p:spPr>
        <p:txBody>
          <a:bodyPr wrap="square" rtlCol="0">
            <a:spAutoFit/>
          </a:bodyPr>
          <a:lstStyle/>
          <a:p>
            <a:pPr algn="ctr"/>
            <a:r>
              <a:rPr lang="en-US" sz="3600" b="1" dirty="0" smtClean="0">
                <a:solidFill>
                  <a:schemeClr val="bg1"/>
                </a:solidFill>
              </a:rPr>
              <a:t>Most survey respondents reported being in their 20s or 30s</a:t>
            </a:r>
            <a:endParaRPr lang="en-US" sz="3600" b="1" dirty="0">
              <a:solidFill>
                <a:schemeClr val="bg1"/>
              </a:solidFill>
            </a:endParaRPr>
          </a:p>
        </p:txBody>
      </p:sp>
      <p:sp>
        <p:nvSpPr>
          <p:cNvPr id="22" name="TextBox 21"/>
          <p:cNvSpPr txBox="1"/>
          <p:nvPr/>
        </p:nvSpPr>
        <p:spPr>
          <a:xfrm>
            <a:off x="432143" y="5940735"/>
            <a:ext cx="3306553" cy="276999"/>
          </a:xfrm>
          <a:prstGeom prst="rect">
            <a:avLst/>
          </a:prstGeom>
          <a:noFill/>
        </p:spPr>
        <p:txBody>
          <a:bodyPr wrap="square" rtlCol="0">
            <a:spAutoFit/>
          </a:bodyPr>
          <a:lstStyle/>
          <a:p>
            <a:r>
              <a:rPr lang="en-US" sz="1200" dirty="0" smtClean="0"/>
              <a:t>N = 1,116 [matrix sample]</a:t>
            </a:r>
            <a:endParaRPr lang="en-US" sz="1200" dirty="0"/>
          </a:p>
        </p:txBody>
      </p:sp>
      <p:pic>
        <p:nvPicPr>
          <p:cNvPr id="23" name="Picture 22"/>
          <p:cNvPicPr/>
          <p:nvPr/>
        </p:nvPicPr>
        <p:blipFill>
          <a:blip r:embed="rId3">
            <a:extLst>
              <a:ext uri="{28A0092B-C50C-407E-A947-70E740481C1C}">
                <a14:useLocalDpi xmlns:a14="http://schemas.microsoft.com/office/drawing/2010/main" val="0"/>
              </a:ext>
            </a:extLst>
          </a:blip>
          <a:srcRect/>
          <a:stretch>
            <a:fillRect/>
          </a:stretch>
        </p:blipFill>
        <p:spPr bwMode="auto">
          <a:xfrm>
            <a:off x="1172308" y="1776412"/>
            <a:ext cx="7072923" cy="4441322"/>
          </a:xfrm>
          <a:prstGeom prst="rect">
            <a:avLst/>
          </a:prstGeom>
          <a:noFill/>
          <a:ln>
            <a:noFill/>
          </a:ln>
        </p:spPr>
      </p:pic>
      <p:sp>
        <p:nvSpPr>
          <p:cNvPr id="12" name="TextBox 11"/>
          <p:cNvSpPr txBox="1"/>
          <p:nvPr/>
        </p:nvSpPr>
        <p:spPr>
          <a:xfrm>
            <a:off x="4572000" y="1875062"/>
            <a:ext cx="3145692" cy="584776"/>
          </a:xfrm>
          <a:prstGeom prst="rect">
            <a:avLst/>
          </a:prstGeom>
          <a:noFill/>
        </p:spPr>
        <p:txBody>
          <a:bodyPr wrap="square" rtlCol="0">
            <a:spAutoFit/>
          </a:bodyPr>
          <a:lstStyle/>
          <a:p>
            <a:r>
              <a:rPr lang="en-US" sz="3200" b="1" dirty="0" smtClean="0">
                <a:solidFill>
                  <a:schemeClr val="tx1">
                    <a:lumMod val="65000"/>
                    <a:lumOff val="35000"/>
                  </a:schemeClr>
                </a:solidFill>
              </a:rPr>
              <a:t>88% were male</a:t>
            </a:r>
            <a:endParaRPr lang="en-US" sz="3200" b="1" dirty="0">
              <a:solidFill>
                <a:schemeClr val="tx1">
                  <a:lumMod val="65000"/>
                  <a:lumOff val="35000"/>
                </a:schemeClr>
              </a:solidFill>
            </a:endParaRPr>
          </a:p>
        </p:txBody>
      </p:sp>
      <p:sp>
        <p:nvSpPr>
          <p:cNvPr id="3" name="TextBox 2"/>
          <p:cNvSpPr txBox="1"/>
          <p:nvPr/>
        </p:nvSpPr>
        <p:spPr>
          <a:xfrm>
            <a:off x="6544235" y="6102318"/>
            <a:ext cx="2142565" cy="230832"/>
          </a:xfrm>
          <a:prstGeom prst="rect">
            <a:avLst/>
          </a:prstGeom>
          <a:noFill/>
        </p:spPr>
        <p:txBody>
          <a:bodyPr wrap="square" rtlCol="0">
            <a:spAutoFit/>
          </a:bodyPr>
          <a:lstStyle/>
          <a:p>
            <a:r>
              <a:rPr lang="en-US" sz="900" dirty="0" smtClean="0"/>
              <a:t>Analysis by Dr. Jennifer DeBoer</a:t>
            </a:r>
            <a:endParaRPr lang="en-US" sz="900" dirty="0"/>
          </a:p>
        </p:txBody>
      </p:sp>
      <p:sp>
        <p:nvSpPr>
          <p:cNvPr id="5" name="TextBox 4"/>
          <p:cNvSpPr txBox="1"/>
          <p:nvPr/>
        </p:nvSpPr>
        <p:spPr>
          <a:xfrm>
            <a:off x="457200" y="6333150"/>
            <a:ext cx="7788031" cy="600164"/>
          </a:xfrm>
          <a:prstGeom prst="rect">
            <a:avLst/>
          </a:prstGeom>
          <a:noFill/>
        </p:spPr>
        <p:txBody>
          <a:bodyPr wrap="square" rtlCol="0">
            <a:spAutoFit/>
          </a:bodyPr>
          <a:lstStyle/>
          <a:p>
            <a:r>
              <a:rPr lang="en-US" sz="1100" dirty="0"/>
              <a:t>Breslow, L., Pritchard, D. E., DeBoer, J., Stump, G. S., Ho, A. D., &amp; Seaton, D. T. (2013).  Studying learning in the worldwide classroom.  </a:t>
            </a:r>
            <a:r>
              <a:rPr lang="en-US" sz="1100" i="1" dirty="0"/>
              <a:t>Journal of</a:t>
            </a:r>
            <a:r>
              <a:rPr lang="en-US" sz="1100" dirty="0"/>
              <a:t> </a:t>
            </a:r>
            <a:r>
              <a:rPr lang="en-US" sz="1100" i="1" dirty="0"/>
              <a:t>Research and Practice in Assessment,  </a:t>
            </a:r>
            <a:r>
              <a:rPr lang="en-US" sz="1100" dirty="0"/>
              <a:t> </a:t>
            </a:r>
            <a:r>
              <a:rPr lang="en-US" sz="1100" u="sng" dirty="0">
                <a:hlinkClick r:id="rId4"/>
              </a:rPr>
              <a:t>http://www.rpajournal.com</a:t>
            </a:r>
            <a:r>
              <a:rPr lang="en-US" sz="1100" dirty="0"/>
              <a:t> </a:t>
            </a:r>
          </a:p>
          <a:p>
            <a:endParaRPr lang="en-US" sz="1100" dirty="0"/>
          </a:p>
        </p:txBody>
      </p:sp>
    </p:spTree>
    <p:extLst>
      <p:ext uri="{BB962C8B-B14F-4D97-AF65-F5344CB8AC3E}">
        <p14:creationId xmlns:p14="http://schemas.microsoft.com/office/powerpoint/2010/main" val="28279531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982"/>
            <a:ext cx="8229600" cy="1143000"/>
          </a:xfrm>
          <a:solidFill>
            <a:schemeClr val="tx1">
              <a:lumMod val="50000"/>
              <a:lumOff val="50000"/>
            </a:schemeClr>
          </a:solidFill>
        </p:spPr>
        <p:txBody>
          <a:bodyPr/>
          <a:lstStyle/>
          <a:p>
            <a:r>
              <a:rPr lang="en-US" sz="4000" b="1" dirty="0" smtClean="0">
                <a:solidFill>
                  <a:schemeClr val="bg1"/>
                </a:solidFill>
              </a:rPr>
              <a:t>Primary reason for enrolling</a:t>
            </a:r>
            <a:endParaRPr lang="en-US" sz="4000" b="1" dirty="0">
              <a:solidFill>
                <a:schemeClr val="bg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70702530"/>
              </p:ext>
            </p:extLst>
          </p:nvPr>
        </p:nvGraphicFramePr>
        <p:xfrm>
          <a:off x="428160" y="1338982"/>
          <a:ext cx="8229600" cy="50428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410210" y="6307154"/>
            <a:ext cx="2886060" cy="338554"/>
          </a:xfrm>
          <a:prstGeom prst="rect">
            <a:avLst/>
          </a:prstGeom>
          <a:noFill/>
        </p:spPr>
        <p:txBody>
          <a:bodyPr wrap="square" rtlCol="0">
            <a:spAutoFit/>
          </a:bodyPr>
          <a:lstStyle/>
          <a:p>
            <a:r>
              <a:rPr lang="en-US" sz="1600" dirty="0" smtClean="0"/>
              <a:t> Percent of students</a:t>
            </a:r>
            <a:endParaRPr lang="en-US" sz="1600" dirty="0"/>
          </a:p>
        </p:txBody>
      </p:sp>
      <p:sp>
        <p:nvSpPr>
          <p:cNvPr id="5" name="TextBox 4"/>
          <p:cNvSpPr txBox="1"/>
          <p:nvPr/>
        </p:nvSpPr>
        <p:spPr>
          <a:xfrm>
            <a:off x="688136" y="6381859"/>
            <a:ext cx="3405746" cy="276999"/>
          </a:xfrm>
          <a:prstGeom prst="rect">
            <a:avLst/>
          </a:prstGeom>
          <a:noFill/>
        </p:spPr>
        <p:txBody>
          <a:bodyPr wrap="square" rtlCol="0">
            <a:spAutoFit/>
          </a:bodyPr>
          <a:lstStyle/>
          <a:p>
            <a:r>
              <a:rPr lang="en-US" sz="1200" dirty="0" smtClean="0"/>
              <a:t>N = 1,173 [matrix sample]</a:t>
            </a:r>
            <a:endParaRPr lang="en-US" sz="1200" dirty="0"/>
          </a:p>
        </p:txBody>
      </p:sp>
      <p:sp>
        <p:nvSpPr>
          <p:cNvPr id="6" name="TextBox 5"/>
          <p:cNvSpPr txBox="1"/>
          <p:nvPr/>
        </p:nvSpPr>
        <p:spPr>
          <a:xfrm>
            <a:off x="7001435" y="6599262"/>
            <a:ext cx="2142565" cy="230832"/>
          </a:xfrm>
          <a:prstGeom prst="rect">
            <a:avLst/>
          </a:prstGeom>
          <a:noFill/>
        </p:spPr>
        <p:txBody>
          <a:bodyPr wrap="square" rtlCol="0">
            <a:spAutoFit/>
          </a:bodyPr>
          <a:lstStyle/>
          <a:p>
            <a:r>
              <a:rPr lang="en-US" sz="900" dirty="0" smtClean="0"/>
              <a:t>Analysis by Dr. Jennifer DeBoer</a:t>
            </a:r>
            <a:endParaRPr lang="en-US" sz="900" dirty="0"/>
          </a:p>
        </p:txBody>
      </p:sp>
    </p:spTree>
    <p:extLst>
      <p:ext uri="{BB962C8B-B14F-4D97-AF65-F5344CB8AC3E}">
        <p14:creationId xmlns:p14="http://schemas.microsoft.com/office/powerpoint/2010/main" val="11902938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p:spPr>
        <p:txBody>
          <a:bodyPr>
            <a:noAutofit/>
          </a:bodyPr>
          <a:lstStyle/>
          <a:p>
            <a:r>
              <a:rPr lang="en-US" sz="3600" b="1" dirty="0" smtClean="0">
                <a:solidFill>
                  <a:schemeClr val="bg1"/>
                </a:solidFill>
              </a:rPr>
              <a:t>Relations between background and achievement in full-points model</a:t>
            </a:r>
            <a:endParaRPr lang="en-US" sz="3600" b="1" dirty="0">
              <a:solidFill>
                <a:schemeClr val="bg1"/>
              </a:solidFill>
            </a:endParaRPr>
          </a:p>
        </p:txBody>
      </p:sp>
      <p:sp>
        <p:nvSpPr>
          <p:cNvPr id="4" name="Text Placeholder 3"/>
          <p:cNvSpPr>
            <a:spLocks noGrp="1"/>
          </p:cNvSpPr>
          <p:nvPr>
            <p:ph type="body" idx="4294967295"/>
          </p:nvPr>
        </p:nvSpPr>
        <p:spPr>
          <a:xfrm>
            <a:off x="759742" y="1824334"/>
            <a:ext cx="5127082" cy="4818062"/>
          </a:xfrm>
        </p:spPr>
        <p:txBody>
          <a:bodyPr>
            <a:noAutofit/>
          </a:bodyPr>
          <a:lstStyle/>
          <a:p>
            <a:pPr marL="57150" indent="0">
              <a:spcBef>
                <a:spcPts val="1800"/>
              </a:spcBef>
              <a:buClr>
                <a:srgbClr val="800000"/>
              </a:buClr>
              <a:buNone/>
            </a:pPr>
            <a:r>
              <a:rPr lang="en-US" sz="2400" b="1" dirty="0" smtClean="0">
                <a:solidFill>
                  <a:srgbClr val="800000"/>
                </a:solidFill>
              </a:rPr>
              <a:t>− </a:t>
            </a:r>
            <a:r>
              <a:rPr lang="en-US" sz="2400" b="1" dirty="0" smtClean="0">
                <a:solidFill>
                  <a:schemeClr val="tx1">
                    <a:lumMod val="65000"/>
                    <a:lumOff val="35000"/>
                  </a:schemeClr>
                </a:solidFill>
              </a:rPr>
              <a:t>Reason for enrolling</a:t>
            </a:r>
          </a:p>
          <a:p>
            <a:pPr marL="57150" indent="0">
              <a:spcBef>
                <a:spcPts val="1800"/>
              </a:spcBef>
              <a:buClr>
                <a:srgbClr val="800000"/>
              </a:buClr>
              <a:buNone/>
            </a:pPr>
            <a:r>
              <a:rPr lang="en-US" sz="2400" b="1" dirty="0" smtClean="0">
                <a:solidFill>
                  <a:srgbClr val="800000"/>
                </a:solidFill>
              </a:rPr>
              <a:t>− </a:t>
            </a:r>
            <a:r>
              <a:rPr lang="en-US" sz="2400" b="1" dirty="0" smtClean="0">
                <a:solidFill>
                  <a:schemeClr val="tx1">
                    <a:lumMod val="65000"/>
                    <a:lumOff val="35000"/>
                  </a:schemeClr>
                </a:solidFill>
              </a:rPr>
              <a:t>Age</a:t>
            </a:r>
          </a:p>
          <a:p>
            <a:pPr marL="57150" indent="0">
              <a:spcBef>
                <a:spcPts val="1800"/>
              </a:spcBef>
              <a:buClr>
                <a:srgbClr val="800000"/>
              </a:buClr>
              <a:buNone/>
            </a:pPr>
            <a:r>
              <a:rPr lang="en-US" sz="2400" b="1" dirty="0" smtClean="0">
                <a:solidFill>
                  <a:srgbClr val="800000"/>
                </a:solidFill>
              </a:rPr>
              <a:t>− </a:t>
            </a:r>
            <a:r>
              <a:rPr lang="en-US" sz="2400" b="1" dirty="0" smtClean="0">
                <a:solidFill>
                  <a:schemeClr val="tx1">
                    <a:lumMod val="65000"/>
                    <a:lumOff val="35000"/>
                  </a:schemeClr>
                </a:solidFill>
              </a:rPr>
              <a:t>Gender</a:t>
            </a:r>
          </a:p>
          <a:p>
            <a:pPr marL="57150" indent="0">
              <a:spcBef>
                <a:spcPts val="1800"/>
              </a:spcBef>
              <a:buClr>
                <a:srgbClr val="800000"/>
              </a:buClr>
              <a:buNone/>
            </a:pPr>
            <a:r>
              <a:rPr lang="en-US" sz="2400" b="1" dirty="0" smtClean="0">
                <a:solidFill>
                  <a:srgbClr val="800000"/>
                </a:solidFill>
              </a:rPr>
              <a:t>− </a:t>
            </a:r>
            <a:r>
              <a:rPr lang="en-US" sz="2400" b="1" dirty="0" smtClean="0">
                <a:solidFill>
                  <a:schemeClr val="tx1">
                    <a:lumMod val="65000"/>
                    <a:lumOff val="35000"/>
                  </a:schemeClr>
                </a:solidFill>
              </a:rPr>
              <a:t>Parental/home background</a:t>
            </a:r>
            <a:endParaRPr lang="en-US" sz="2400" b="1" dirty="0">
              <a:solidFill>
                <a:schemeClr val="tx1">
                  <a:lumMod val="65000"/>
                  <a:lumOff val="35000"/>
                </a:schemeClr>
              </a:solidFill>
            </a:endParaRPr>
          </a:p>
          <a:p>
            <a:pPr marL="57150" indent="0">
              <a:spcBef>
                <a:spcPts val="1800"/>
              </a:spcBef>
              <a:buClr>
                <a:srgbClr val="800000"/>
              </a:buClr>
              <a:buNone/>
            </a:pPr>
            <a:r>
              <a:rPr lang="en-US" sz="2400" b="1" dirty="0" smtClean="0">
                <a:solidFill>
                  <a:srgbClr val="800000"/>
                </a:solidFill>
              </a:rPr>
              <a:t>− </a:t>
            </a:r>
            <a:r>
              <a:rPr lang="en-US" sz="2400" b="1" dirty="0" smtClean="0">
                <a:solidFill>
                  <a:schemeClr val="tx1">
                    <a:lumMod val="65000"/>
                    <a:lumOff val="35000"/>
                  </a:schemeClr>
                </a:solidFill>
              </a:rPr>
              <a:t>Degree level</a:t>
            </a:r>
          </a:p>
          <a:p>
            <a:pPr marL="57150" indent="0">
              <a:spcBef>
                <a:spcPts val="1800"/>
              </a:spcBef>
              <a:buClr>
                <a:srgbClr val="800000"/>
              </a:buClr>
              <a:buNone/>
            </a:pPr>
            <a:r>
              <a:rPr lang="en-US" sz="2400" b="1" dirty="0" smtClean="0">
                <a:solidFill>
                  <a:srgbClr val="800000"/>
                </a:solidFill>
              </a:rPr>
              <a:t>− </a:t>
            </a:r>
            <a:r>
              <a:rPr lang="en-US" sz="2400" b="1" dirty="0" smtClean="0">
                <a:solidFill>
                  <a:schemeClr val="tx1">
                    <a:lumMod val="65000"/>
                    <a:lumOff val="35000"/>
                  </a:schemeClr>
                </a:solidFill>
              </a:rPr>
              <a:t>Level </a:t>
            </a:r>
            <a:r>
              <a:rPr lang="en-US" sz="2400" b="1" dirty="0">
                <a:solidFill>
                  <a:schemeClr val="tx1">
                    <a:lumMod val="65000"/>
                    <a:lumOff val="35000"/>
                  </a:schemeClr>
                </a:solidFill>
              </a:rPr>
              <a:t>of </a:t>
            </a:r>
            <a:r>
              <a:rPr lang="en-US" sz="2400" b="1" dirty="0" smtClean="0">
                <a:solidFill>
                  <a:schemeClr val="tx1">
                    <a:lumMod val="65000"/>
                    <a:lumOff val="35000"/>
                  </a:schemeClr>
                </a:solidFill>
              </a:rPr>
              <a:t>calculus</a:t>
            </a:r>
          </a:p>
          <a:p>
            <a:pPr marL="57150" indent="0">
              <a:spcBef>
                <a:spcPts val="1800"/>
              </a:spcBef>
              <a:buClr>
                <a:srgbClr val="800000"/>
              </a:buClr>
              <a:buNone/>
            </a:pPr>
            <a:r>
              <a:rPr lang="en-US" sz="2400" b="1" dirty="0" smtClean="0">
                <a:solidFill>
                  <a:srgbClr val="800000"/>
                </a:solidFill>
              </a:rPr>
              <a:t>* </a:t>
            </a:r>
            <a:r>
              <a:rPr lang="en-US" sz="2400" b="1" dirty="0" smtClean="0">
                <a:solidFill>
                  <a:schemeClr val="tx1">
                    <a:lumMod val="65000"/>
                    <a:lumOff val="35000"/>
                  </a:schemeClr>
                </a:solidFill>
              </a:rPr>
              <a:t>Work </a:t>
            </a:r>
            <a:r>
              <a:rPr lang="en-US" sz="2400" b="1" dirty="0">
                <a:solidFill>
                  <a:schemeClr val="tx1">
                    <a:lumMod val="65000"/>
                    <a:lumOff val="35000"/>
                  </a:schemeClr>
                </a:solidFill>
              </a:rPr>
              <a:t>off line with someone else </a:t>
            </a:r>
          </a:p>
          <a:p>
            <a:pPr marL="57150" indent="0">
              <a:spcBef>
                <a:spcPts val="1800"/>
              </a:spcBef>
              <a:buClr>
                <a:srgbClr val="800000"/>
              </a:buClr>
              <a:buNone/>
            </a:pPr>
            <a:r>
              <a:rPr lang="en-US" sz="2400" dirty="0">
                <a:solidFill>
                  <a:schemeClr val="tx1">
                    <a:lumMod val="65000"/>
                    <a:lumOff val="35000"/>
                  </a:schemeClr>
                </a:solidFill>
              </a:rPr>
              <a:t>	</a:t>
            </a:r>
          </a:p>
          <a:p>
            <a:pPr marL="57150" indent="0">
              <a:spcBef>
                <a:spcPts val="1800"/>
              </a:spcBef>
              <a:buClr>
                <a:srgbClr val="800000"/>
              </a:buClr>
              <a:buNone/>
            </a:pPr>
            <a:endParaRPr lang="en-US" sz="2400" dirty="0">
              <a:solidFill>
                <a:schemeClr val="tx1">
                  <a:lumMod val="65000"/>
                  <a:lumOff val="35000"/>
                </a:schemeClr>
              </a:solidFill>
            </a:endParaRPr>
          </a:p>
          <a:p>
            <a:pPr marL="57150" indent="0">
              <a:spcBef>
                <a:spcPts val="1800"/>
              </a:spcBef>
              <a:buClr>
                <a:srgbClr val="800000"/>
              </a:buClr>
              <a:buNone/>
            </a:pPr>
            <a:r>
              <a:rPr lang="en-US" sz="2400" dirty="0" smtClean="0">
                <a:solidFill>
                  <a:schemeClr val="tx1">
                    <a:lumMod val="65000"/>
                    <a:lumOff val="35000"/>
                  </a:schemeClr>
                </a:solidFill>
              </a:rPr>
              <a:t>  </a:t>
            </a:r>
          </a:p>
        </p:txBody>
      </p:sp>
      <p:sp>
        <p:nvSpPr>
          <p:cNvPr id="20" name="Rectangle 19"/>
          <p:cNvSpPr/>
          <p:nvPr/>
        </p:nvSpPr>
        <p:spPr>
          <a:xfrm>
            <a:off x="5310350" y="1477402"/>
            <a:ext cx="3702574" cy="5447645"/>
          </a:xfrm>
          <a:prstGeom prst="rect">
            <a:avLst/>
          </a:prstGeom>
        </p:spPr>
        <p:txBody>
          <a:bodyPr wrap="square">
            <a:spAutoFit/>
          </a:bodyPr>
          <a:lstStyle/>
          <a:p>
            <a:pPr marL="57150" indent="0">
              <a:spcBef>
                <a:spcPts val="1800"/>
              </a:spcBef>
              <a:buClr>
                <a:srgbClr val="800000"/>
              </a:buClr>
              <a:buNone/>
            </a:pPr>
            <a:r>
              <a:rPr lang="en-US" sz="2400" b="1" dirty="0" smtClean="0">
                <a:solidFill>
                  <a:srgbClr val="008000"/>
                </a:solidFill>
              </a:rPr>
              <a:t>		</a:t>
            </a:r>
            <a:r>
              <a:rPr lang="en-US" sz="2400" b="1" dirty="0" smtClean="0">
                <a:solidFill>
                  <a:schemeClr val="accent1"/>
                </a:solidFill>
              </a:rPr>
              <a:t>	</a:t>
            </a:r>
            <a:r>
              <a:rPr lang="en-US" sz="2400" b="1" dirty="0" smtClean="0">
                <a:solidFill>
                  <a:srgbClr val="800000"/>
                </a:solidFill>
              </a:rPr>
              <a:t>	None</a:t>
            </a:r>
          </a:p>
          <a:p>
            <a:pPr marL="57150" indent="0">
              <a:spcBef>
                <a:spcPts val="1800"/>
              </a:spcBef>
              <a:buClr>
                <a:srgbClr val="800000"/>
              </a:buClr>
              <a:buNone/>
            </a:pPr>
            <a:r>
              <a:rPr lang="en-US" sz="2400" b="1" dirty="0" smtClean="0">
                <a:solidFill>
                  <a:srgbClr val="800000"/>
                </a:solidFill>
              </a:rPr>
              <a:t>	None</a:t>
            </a:r>
          </a:p>
          <a:p>
            <a:pPr marL="57150" indent="0">
              <a:spcBef>
                <a:spcPts val="1800"/>
              </a:spcBef>
              <a:buClr>
                <a:srgbClr val="800000"/>
              </a:buClr>
              <a:buNone/>
            </a:pPr>
            <a:r>
              <a:rPr lang="en-US" sz="2400" b="1" dirty="0" smtClean="0">
                <a:solidFill>
                  <a:srgbClr val="800000"/>
                </a:solidFill>
              </a:rPr>
              <a:t>	None</a:t>
            </a:r>
          </a:p>
          <a:p>
            <a:pPr marL="57150" indent="0">
              <a:spcBef>
                <a:spcPts val="1800"/>
              </a:spcBef>
              <a:buClr>
                <a:srgbClr val="800000"/>
              </a:buClr>
              <a:buNone/>
            </a:pPr>
            <a:r>
              <a:rPr lang="en-US" sz="2400" b="1" dirty="0" smtClean="0">
                <a:solidFill>
                  <a:srgbClr val="800000"/>
                </a:solidFill>
              </a:rPr>
              <a:t>	None</a:t>
            </a:r>
          </a:p>
          <a:p>
            <a:pPr marL="57150" indent="0">
              <a:spcBef>
                <a:spcPts val="1800"/>
              </a:spcBef>
              <a:buClr>
                <a:srgbClr val="800000"/>
              </a:buClr>
              <a:buNone/>
            </a:pPr>
            <a:r>
              <a:rPr lang="en-US" sz="2400" b="1" dirty="0">
                <a:solidFill>
                  <a:srgbClr val="800000"/>
                </a:solidFill>
              </a:rPr>
              <a:t> </a:t>
            </a:r>
            <a:r>
              <a:rPr lang="en-US" sz="2400" b="1" dirty="0" smtClean="0">
                <a:solidFill>
                  <a:srgbClr val="800000"/>
                </a:solidFill>
              </a:rPr>
              <a:t>        </a:t>
            </a:r>
            <a:r>
              <a:rPr lang="en-US" sz="2400" b="1" dirty="0" smtClean="0">
                <a:solidFill>
                  <a:schemeClr val="tx2">
                    <a:lumMod val="60000"/>
                    <a:lumOff val="40000"/>
                  </a:schemeClr>
                </a:solidFill>
              </a:rPr>
              <a:t> Marginal</a:t>
            </a:r>
          </a:p>
          <a:p>
            <a:pPr marL="57150" indent="0">
              <a:spcBef>
                <a:spcPts val="1800"/>
              </a:spcBef>
              <a:buClr>
                <a:srgbClr val="800000"/>
              </a:buClr>
              <a:buNone/>
            </a:pPr>
            <a:r>
              <a:rPr lang="en-US" sz="2400" b="1" dirty="0">
                <a:solidFill>
                  <a:schemeClr val="tx2">
                    <a:lumMod val="60000"/>
                    <a:lumOff val="40000"/>
                  </a:schemeClr>
                </a:solidFill>
              </a:rPr>
              <a:t>	</a:t>
            </a:r>
            <a:r>
              <a:rPr lang="en-US" sz="2400" b="1" dirty="0" smtClean="0">
                <a:solidFill>
                  <a:schemeClr val="accent3">
                    <a:lumMod val="75000"/>
                  </a:schemeClr>
                </a:solidFill>
              </a:rPr>
              <a:t>Positive</a:t>
            </a:r>
          </a:p>
          <a:p>
            <a:pPr marL="57150" indent="0">
              <a:spcBef>
                <a:spcPts val="1800"/>
              </a:spcBef>
              <a:buClr>
                <a:srgbClr val="800000"/>
              </a:buClr>
              <a:buNone/>
            </a:pPr>
            <a:r>
              <a:rPr lang="en-US" sz="2400" b="1" dirty="0" smtClean="0">
                <a:solidFill>
                  <a:schemeClr val="accent3">
                    <a:lumMod val="75000"/>
                  </a:schemeClr>
                </a:solidFill>
              </a:rPr>
              <a:t>	Positive</a:t>
            </a:r>
            <a:endParaRPr lang="en-US" sz="2400" dirty="0" smtClean="0">
              <a:solidFill>
                <a:schemeClr val="tx2">
                  <a:lumMod val="60000"/>
                  <a:lumOff val="40000"/>
                </a:schemeClr>
              </a:solidFill>
            </a:endParaRPr>
          </a:p>
          <a:p>
            <a:pPr marL="57150" indent="0">
              <a:spcBef>
                <a:spcPts val="1800"/>
              </a:spcBef>
              <a:buClr>
                <a:srgbClr val="800000"/>
              </a:buClr>
              <a:buNone/>
            </a:pPr>
            <a:endParaRPr lang="en-US" dirty="0">
              <a:solidFill>
                <a:schemeClr val="tx1">
                  <a:lumMod val="65000"/>
                  <a:lumOff val="35000"/>
                </a:schemeClr>
              </a:solidFill>
            </a:endParaRPr>
          </a:p>
          <a:p>
            <a:pPr marL="57150" indent="0">
              <a:spcBef>
                <a:spcPts val="1800"/>
              </a:spcBef>
              <a:buClr>
                <a:srgbClr val="800000"/>
              </a:buClr>
              <a:buNone/>
            </a:pPr>
            <a:r>
              <a:rPr lang="en-US" dirty="0">
                <a:solidFill>
                  <a:schemeClr val="tx1">
                    <a:lumMod val="65000"/>
                    <a:lumOff val="35000"/>
                  </a:schemeClr>
                </a:solidFill>
              </a:rPr>
              <a:t>   </a:t>
            </a:r>
          </a:p>
        </p:txBody>
      </p:sp>
      <p:sp>
        <p:nvSpPr>
          <p:cNvPr id="8" name="TextBox 7"/>
          <p:cNvSpPr txBox="1"/>
          <p:nvPr/>
        </p:nvSpPr>
        <p:spPr>
          <a:xfrm>
            <a:off x="893794" y="6357330"/>
            <a:ext cx="811913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sp>
        <p:nvSpPr>
          <p:cNvPr id="9" name="TextBox 8"/>
          <p:cNvSpPr txBox="1"/>
          <p:nvPr/>
        </p:nvSpPr>
        <p:spPr>
          <a:xfrm>
            <a:off x="6678706" y="6045153"/>
            <a:ext cx="2142565" cy="230832"/>
          </a:xfrm>
          <a:prstGeom prst="rect">
            <a:avLst/>
          </a:prstGeom>
          <a:noFill/>
        </p:spPr>
        <p:txBody>
          <a:bodyPr wrap="square" rtlCol="0">
            <a:spAutoFit/>
          </a:bodyPr>
          <a:lstStyle/>
          <a:p>
            <a:r>
              <a:rPr lang="en-US" sz="900" dirty="0" smtClean="0"/>
              <a:t>Analysis by Dr. Jennifer DeBoer</a:t>
            </a:r>
            <a:endParaRPr lang="en-US" sz="900" dirty="0"/>
          </a:p>
        </p:txBody>
      </p:sp>
    </p:spTree>
    <p:extLst>
      <p:ext uri="{BB962C8B-B14F-4D97-AF65-F5344CB8AC3E}">
        <p14:creationId xmlns:p14="http://schemas.microsoft.com/office/powerpoint/2010/main" val="40668042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57200" y="461417"/>
            <a:ext cx="8229600" cy="769441"/>
          </a:xfrm>
          <a:prstGeom prst="rect">
            <a:avLst/>
          </a:prstGeom>
          <a:solidFill>
            <a:schemeClr val="tx1">
              <a:lumMod val="50000"/>
              <a:lumOff val="50000"/>
            </a:schemeClr>
          </a:solidFill>
          <a:ln>
            <a:noFill/>
          </a:ln>
        </p:spPr>
        <p:txBody>
          <a:bodyPr wrap="square" rtlCol="0">
            <a:spAutoFit/>
          </a:bodyPr>
          <a:lstStyle/>
          <a:p>
            <a:pPr algn="ctr"/>
            <a:r>
              <a:rPr lang="en-US" sz="4400" b="1" dirty="0" smtClean="0">
                <a:solidFill>
                  <a:schemeClr val="bg1"/>
                </a:solidFill>
              </a:rPr>
              <a:t>An outpouring of research</a:t>
            </a:r>
            <a:endParaRPr lang="en-US" sz="4400" b="1" dirty="0">
              <a:solidFill>
                <a:schemeClr val="bg1"/>
              </a:solidFill>
            </a:endParaRPr>
          </a:p>
        </p:txBody>
      </p:sp>
      <p:sp>
        <p:nvSpPr>
          <p:cNvPr id="4" name="TextBox 3"/>
          <p:cNvSpPr txBox="1"/>
          <p:nvPr/>
        </p:nvSpPr>
        <p:spPr>
          <a:xfrm>
            <a:off x="457200" y="4775636"/>
            <a:ext cx="2196353" cy="1200328"/>
          </a:xfrm>
          <a:prstGeom prst="rect">
            <a:avLst/>
          </a:prstGeom>
          <a:noFill/>
        </p:spPr>
        <p:txBody>
          <a:bodyPr wrap="square" rtlCol="0">
            <a:spAutoFit/>
          </a:bodyPr>
          <a:lstStyle/>
          <a:p>
            <a:r>
              <a:rPr lang="en-US" sz="2400" b="1" dirty="0" smtClean="0">
                <a:solidFill>
                  <a:srgbClr val="800000"/>
                </a:solidFill>
              </a:rPr>
              <a:t>20 papers </a:t>
            </a:r>
          </a:p>
          <a:p>
            <a:r>
              <a:rPr lang="en-US" sz="2400" b="1" dirty="0" smtClean="0">
                <a:solidFill>
                  <a:srgbClr val="800000"/>
                </a:solidFill>
              </a:rPr>
              <a:t>on ERIC</a:t>
            </a:r>
          </a:p>
          <a:p>
            <a:r>
              <a:rPr lang="en-US" sz="2400" b="1" dirty="0">
                <a:solidFill>
                  <a:srgbClr val="800000"/>
                </a:solidFill>
              </a:rPr>
              <a:t>b</a:t>
            </a:r>
            <a:r>
              <a:rPr lang="en-US" sz="2400" b="1" dirty="0" smtClean="0">
                <a:solidFill>
                  <a:srgbClr val="800000"/>
                </a:solidFill>
              </a:rPr>
              <a:t>efore 2013</a:t>
            </a:r>
            <a:endParaRPr lang="en-US" sz="2400" b="1" dirty="0">
              <a:solidFill>
                <a:srgbClr val="800000"/>
              </a:solidFill>
            </a:endParaRPr>
          </a:p>
        </p:txBody>
      </p:sp>
      <p:grpSp>
        <p:nvGrpSpPr>
          <p:cNvPr id="25" name="Group 24"/>
          <p:cNvGrpSpPr/>
          <p:nvPr/>
        </p:nvGrpSpPr>
        <p:grpSpPr>
          <a:xfrm>
            <a:off x="5189071" y="1769035"/>
            <a:ext cx="3034558" cy="1368612"/>
            <a:chOff x="5189071" y="1769035"/>
            <a:chExt cx="3034558" cy="1368612"/>
          </a:xfrm>
        </p:grpSpPr>
        <p:sp>
          <p:nvSpPr>
            <p:cNvPr id="7" name="TextBox 6"/>
            <p:cNvSpPr txBox="1"/>
            <p:nvPr/>
          </p:nvSpPr>
          <p:spPr>
            <a:xfrm>
              <a:off x="6239441" y="1769035"/>
              <a:ext cx="1984188" cy="461665"/>
            </a:xfrm>
            <a:prstGeom prst="rect">
              <a:avLst/>
            </a:prstGeom>
            <a:noFill/>
          </p:spPr>
          <p:txBody>
            <a:bodyPr wrap="square" rtlCol="0">
              <a:spAutoFit/>
            </a:bodyPr>
            <a:lstStyle/>
            <a:p>
              <a:r>
                <a:rPr lang="en-US" sz="2400" b="1" dirty="0" smtClean="0">
                  <a:solidFill>
                    <a:srgbClr val="800000"/>
                  </a:solidFill>
                </a:rPr>
                <a:t>300+ in 2015</a:t>
              </a:r>
              <a:endParaRPr lang="en-US" sz="2400" b="1" dirty="0">
                <a:solidFill>
                  <a:srgbClr val="800000"/>
                </a:solidFill>
              </a:endParaRPr>
            </a:p>
          </p:txBody>
        </p:sp>
        <p:cxnSp>
          <p:nvCxnSpPr>
            <p:cNvPr id="21" name="Straight Arrow Connector 20"/>
            <p:cNvCxnSpPr/>
            <p:nvPr/>
          </p:nvCxnSpPr>
          <p:spPr>
            <a:xfrm flipV="1">
              <a:off x="5189071" y="2275523"/>
              <a:ext cx="1928906" cy="862124"/>
            </a:xfrm>
            <a:prstGeom prst="straightConnector1">
              <a:avLst/>
            </a:prstGeom>
            <a:ln w="57150" cmpd="sng">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567670" y="6357330"/>
            <a:ext cx="8119130" cy="261610"/>
          </a:xfrm>
          <a:prstGeom prst="rect">
            <a:avLst/>
          </a:prstGeom>
          <a:noFill/>
        </p:spPr>
        <p:txBody>
          <a:bodyPr wrap="square" rtlCol="0">
            <a:spAutoFit/>
          </a:bodyPr>
          <a:lstStyle/>
          <a:p>
            <a:r>
              <a:rPr lang="en-US" sz="1100" b="1" dirty="0" smtClean="0">
                <a:solidFill>
                  <a:schemeClr val="tx1">
                    <a:lumMod val="65000"/>
                    <a:lumOff val="35000"/>
                  </a:schemeClr>
                </a:solidFill>
              </a:rPr>
              <a:t>Emerging Models of Learning and Teaching in Higher Education                                                                  May 2015</a:t>
            </a:r>
            <a:endParaRPr lang="en-US" sz="1100" b="1" dirty="0">
              <a:solidFill>
                <a:schemeClr val="tx1">
                  <a:lumMod val="65000"/>
                  <a:lumOff val="35000"/>
                </a:schemeClr>
              </a:solidFill>
            </a:endParaRPr>
          </a:p>
        </p:txBody>
      </p:sp>
      <p:sp>
        <p:nvSpPr>
          <p:cNvPr id="2" name="TextBox 1"/>
          <p:cNvSpPr txBox="1"/>
          <p:nvPr/>
        </p:nvSpPr>
        <p:spPr>
          <a:xfrm>
            <a:off x="4751295" y="4807696"/>
            <a:ext cx="4180545" cy="707886"/>
          </a:xfrm>
          <a:prstGeom prst="rect">
            <a:avLst/>
          </a:prstGeom>
          <a:noFill/>
        </p:spPr>
        <p:txBody>
          <a:bodyPr wrap="square" rtlCol="0">
            <a:spAutoFit/>
          </a:bodyPr>
          <a:lstStyle/>
          <a:p>
            <a:r>
              <a:rPr lang="en-US" sz="2000" b="1" dirty="0" smtClean="0">
                <a:solidFill>
                  <a:schemeClr val="tx1">
                    <a:lumMod val="75000"/>
                    <a:lumOff val="25000"/>
                  </a:schemeClr>
                </a:solidFill>
              </a:rPr>
              <a:t>Learning@Scale</a:t>
            </a:r>
            <a:r>
              <a:rPr lang="en-US" sz="2000" b="1" dirty="0" smtClean="0">
                <a:solidFill>
                  <a:schemeClr val="tx1">
                    <a:lumMod val="75000"/>
                    <a:lumOff val="25000"/>
                  </a:schemeClr>
                </a:solidFill>
              </a:rPr>
              <a:t>, 2014 &amp; 2015</a:t>
            </a:r>
          </a:p>
          <a:p>
            <a:r>
              <a:rPr lang="en-US" sz="2000" b="1" dirty="0">
                <a:solidFill>
                  <a:schemeClr val="tx1">
                    <a:lumMod val="75000"/>
                    <a:lumOff val="25000"/>
                  </a:schemeClr>
                </a:solidFill>
              </a:rPr>
              <a:t>http://</a:t>
            </a:r>
            <a:r>
              <a:rPr lang="en-US" sz="2000" b="1" dirty="0" smtClean="0">
                <a:solidFill>
                  <a:schemeClr val="tx1">
                    <a:lumMod val="75000"/>
                    <a:lumOff val="25000"/>
                  </a:schemeClr>
                </a:solidFill>
              </a:rPr>
              <a:t>learningatscale.acm.org</a:t>
            </a:r>
            <a:endParaRPr lang="en-US" sz="2000" b="1" dirty="0">
              <a:solidFill>
                <a:schemeClr val="tx1">
                  <a:lumMod val="75000"/>
                  <a:lumOff val="25000"/>
                </a:schemeClr>
              </a:solidFill>
            </a:endParaRPr>
          </a:p>
        </p:txBody>
      </p:sp>
      <p:grpSp>
        <p:nvGrpSpPr>
          <p:cNvPr id="9" name="Group 8"/>
          <p:cNvGrpSpPr/>
          <p:nvPr/>
        </p:nvGrpSpPr>
        <p:grpSpPr>
          <a:xfrm>
            <a:off x="1613648" y="3092824"/>
            <a:ext cx="4503274" cy="1714872"/>
            <a:chOff x="1613648" y="3092824"/>
            <a:chExt cx="4503274" cy="1714872"/>
          </a:xfrm>
        </p:grpSpPr>
        <p:sp>
          <p:nvSpPr>
            <p:cNvPr id="6" name="TextBox 5"/>
            <p:cNvSpPr txBox="1"/>
            <p:nvPr/>
          </p:nvSpPr>
          <p:spPr>
            <a:xfrm>
              <a:off x="3215345" y="3092824"/>
              <a:ext cx="2901577" cy="1200328"/>
            </a:xfrm>
            <a:prstGeom prst="rect">
              <a:avLst/>
            </a:prstGeom>
            <a:noFill/>
          </p:spPr>
          <p:txBody>
            <a:bodyPr wrap="square" rtlCol="0">
              <a:spAutoFit/>
            </a:bodyPr>
            <a:lstStyle/>
            <a:p>
              <a:r>
                <a:rPr lang="en-US" sz="2400" b="1" dirty="0" smtClean="0">
                  <a:solidFill>
                    <a:srgbClr val="800000"/>
                  </a:solidFill>
                </a:rPr>
                <a:t>150-200 on MOOC Literature Browser in 2013</a:t>
              </a:r>
              <a:endParaRPr lang="en-US" sz="2400" b="1" dirty="0">
                <a:solidFill>
                  <a:srgbClr val="800000"/>
                </a:solidFill>
              </a:endParaRPr>
            </a:p>
          </p:txBody>
        </p:sp>
        <p:cxnSp>
          <p:nvCxnSpPr>
            <p:cNvPr id="12" name="Straight Arrow Connector 11"/>
            <p:cNvCxnSpPr/>
            <p:nvPr/>
          </p:nvCxnSpPr>
          <p:spPr>
            <a:xfrm flipV="1">
              <a:off x="1613648" y="4108824"/>
              <a:ext cx="1601697" cy="698872"/>
            </a:xfrm>
            <a:prstGeom prst="straightConnector1">
              <a:avLst/>
            </a:prstGeom>
            <a:ln w="57150" cmpd="sng">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25739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379</TotalTime>
  <Words>2519</Words>
  <Application>Microsoft Macintosh PowerPoint</Application>
  <PresentationFormat>On-screen Show (4:3)</PresentationFormat>
  <Paragraphs>214</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PowerPoint Presentation</vt:lpstr>
      <vt:lpstr>PowerPoint Presentation</vt:lpstr>
      <vt:lpstr>PowerPoint Presentation</vt:lpstr>
      <vt:lpstr>PowerPoint Presentation</vt:lpstr>
      <vt:lpstr>PowerPoint Presentation</vt:lpstr>
      <vt:lpstr> </vt:lpstr>
      <vt:lpstr>Primary reason for enrolling</vt:lpstr>
      <vt:lpstr>Relations between background and achievement in full-points model</vt:lpstr>
      <vt:lpstr>An outpouring of research</vt:lpstr>
      <vt:lpstr>MRI Classification</vt:lpstr>
      <vt:lpstr>Breslow &amp; DeBoer Classification</vt:lpstr>
      <vt:lpstr>Persistence</vt:lpstr>
      <vt:lpstr>Pedagogy</vt:lpstr>
      <vt:lpstr>Discussion Forums</vt:lpstr>
      <vt:lpstr>Analytics </vt:lpstr>
      <vt:lpstr>Analytics/Methodology </vt:lpstr>
      <vt:lpstr>PowerPoint Presentation</vt:lpstr>
      <vt:lpstr>PowerPoint Presentation</vt:lpstr>
      <vt:lpstr>PowerPoint Presentation</vt:lpstr>
      <vt:lpstr>References</vt:lpstr>
      <vt:lpstr>References</vt:lpstr>
      <vt:lpstr>References</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LRB</dc:creator>
  <cp:lastModifiedBy>LRB</cp:lastModifiedBy>
  <cp:revision>61</cp:revision>
  <dcterms:created xsi:type="dcterms:W3CDTF">2015-05-21T08:11:31Z</dcterms:created>
  <dcterms:modified xsi:type="dcterms:W3CDTF">2015-06-16T18:38:13Z</dcterms:modified>
</cp:coreProperties>
</file>