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0" r:id="rId3"/>
    <p:sldId id="269" r:id="rId4"/>
    <p:sldId id="266" r:id="rId5"/>
    <p:sldId id="267" r:id="rId6"/>
    <p:sldId id="260" r:id="rId7"/>
    <p:sldId id="261" r:id="rId8"/>
    <p:sldId id="259" r:id="rId9"/>
    <p:sldId id="258" r:id="rId10"/>
    <p:sldId id="263" r:id="rId11"/>
    <p:sldId id="265" r:id="rId12"/>
    <p:sldId id="264" r:id="rId13"/>
    <p:sldId id="257" r:id="rId14"/>
    <p:sldId id="268" r:id="rId15"/>
    <p:sldId id="272" r:id="rId16"/>
    <p:sldId id="271" r:id="rId17"/>
    <p:sldId id="275" r:id="rId18"/>
    <p:sldId id="274" r:id="rId19"/>
    <p:sldId id="273" r:id="rId20"/>
    <p:sldId id="277" r:id="rId21"/>
    <p:sldId id="282" r:id="rId22"/>
    <p:sldId id="278" r:id="rId23"/>
    <p:sldId id="280" r:id="rId24"/>
    <p:sldId id="284" r:id="rId25"/>
    <p:sldId id="281" r:id="rId26"/>
    <p:sldId id="286" r:id="rId27"/>
    <p:sldId id="289" r:id="rId28"/>
    <p:sldId id="279" r:id="rId29"/>
    <p:sldId id="283" r:id="rId30"/>
    <p:sldId id="288" r:id="rId31"/>
    <p:sldId id="285" r:id="rId32"/>
    <p:sldId id="287" r:id="rId33"/>
    <p:sldId id="295" r:id="rId34"/>
    <p:sldId id="292" r:id="rId35"/>
    <p:sldId id="290" r:id="rId36"/>
    <p:sldId id="296" r:id="rId37"/>
    <p:sldId id="291" r:id="rId38"/>
    <p:sldId id="294" r:id="rId39"/>
    <p:sldId id="293" r:id="rId40"/>
    <p:sldId id="300" r:id="rId41"/>
    <p:sldId id="302" r:id="rId42"/>
    <p:sldId id="298" r:id="rId43"/>
    <p:sldId id="301" r:id="rId44"/>
    <p:sldId id="299" r:id="rId45"/>
    <p:sldId id="303" r:id="rId46"/>
    <p:sldId id="297" r:id="rId47"/>
    <p:sldId id="316" r:id="rId48"/>
    <p:sldId id="312" r:id="rId49"/>
    <p:sldId id="304" r:id="rId50"/>
    <p:sldId id="314" r:id="rId51"/>
    <p:sldId id="310" r:id="rId52"/>
    <p:sldId id="307" r:id="rId53"/>
    <p:sldId id="305" r:id="rId54"/>
    <p:sldId id="308" r:id="rId55"/>
    <p:sldId id="313" r:id="rId56"/>
    <p:sldId id="306" r:id="rId57"/>
    <p:sldId id="311" r:id="rId58"/>
    <p:sldId id="315" r:id="rId59"/>
    <p:sldId id="318" r:id="rId60"/>
    <p:sldId id="322" r:id="rId61"/>
    <p:sldId id="321" r:id="rId62"/>
    <p:sldId id="317" r:id="rId63"/>
    <p:sldId id="319" r:id="rId64"/>
    <p:sldId id="32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8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4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6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1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quare"/>
          <p:cNvSpPr/>
          <p:nvPr/>
        </p:nvSpPr>
        <p:spPr>
          <a:xfrm>
            <a:off x="0" y="6181571"/>
            <a:ext cx="676427" cy="6764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quare"/>
          <p:cNvSpPr/>
          <p:nvPr/>
        </p:nvSpPr>
        <p:spPr>
          <a:xfrm>
            <a:off x="10499941" y="0"/>
            <a:ext cx="1692174" cy="1692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quare"/>
          <p:cNvSpPr/>
          <p:nvPr/>
        </p:nvSpPr>
        <p:spPr>
          <a:xfrm>
            <a:off x="10800184" y="297003"/>
            <a:ext cx="1196328" cy="11963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224022" cy="218441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6475" y="5818901"/>
            <a:ext cx="5099050" cy="1692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Image"/>
          <p:cNvSpPr>
            <a:spLocks noGrp="1"/>
          </p:cNvSpPr>
          <p:nvPr>
            <p:ph type="pic" idx="13"/>
          </p:nvPr>
        </p:nvSpPr>
        <p:spPr>
          <a:xfrm>
            <a:off x="457200" y="1691994"/>
            <a:ext cx="11277714" cy="391243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Rectangle"/>
          <p:cNvSpPr>
            <a:spLocks noGrp="1"/>
          </p:cNvSpPr>
          <p:nvPr>
            <p:ph type="body" sz="quarter" idx="14"/>
          </p:nvPr>
        </p:nvSpPr>
        <p:spPr>
          <a:xfrm>
            <a:off x="433740" y="361950"/>
            <a:ext cx="9700860" cy="461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>
                <a:solidFill>
                  <a:srgbClr val="0066A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8982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6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76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21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66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93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73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08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2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0E4D-2041-48CE-951A-D5CB0FFBBB63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88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6207944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Stefan Bauer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King’s College London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Fakes and forgeries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Church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Renaissance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Censorship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B25A424-3EA1-490A-AD1E-86A5BBAA9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" y="2408410"/>
            <a:ext cx="2242457" cy="27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4732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753455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Luiz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Oosterbeek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Polytechnic Institute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Tomar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Portugal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heritage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Prehistoric art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Heritage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Humanities and society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Prehistoric early farming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04FBB57-C88F-415E-BE02-7A2C32581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t="4559" r="13788"/>
          <a:stretch/>
        </p:blipFill>
        <p:spPr>
          <a:xfrm>
            <a:off x="145497" y="2306647"/>
            <a:ext cx="2159016" cy="293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632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4074471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Ronika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Power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Macquarie University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Archaeological science: Stable isotope analyses,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palaeoproteomics</a:t>
                      </a: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materials analyses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Textual analyses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Biological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culture, mortuary behaviour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Art: Representation, production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Philosophy, historiography, 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50" t="7823" r="6731" b="12493"/>
          <a:stretch/>
        </p:blipFill>
        <p:spPr>
          <a:xfrm>
            <a:off x="165182" y="2288949"/>
            <a:ext cx="2175469" cy="307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500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4302040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Claudia Rapp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Vienna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Byzantine social and religious history, mobility and migration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Byzantine cultural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Manuscript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Antiquity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7" y="2659378"/>
            <a:ext cx="2255872" cy="22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2642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5079597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Marek Tamm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Tallinn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Estonia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memory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Semiotics of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69ED1CB-891D-47EA-BFD2-1D9765C8D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r="23254" b="35565"/>
          <a:stretch/>
        </p:blipFill>
        <p:spPr>
          <a:xfrm>
            <a:off x="145191" y="2046534"/>
            <a:ext cx="2173604" cy="29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01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2890744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Dorothea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Weltecke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Humboldt-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Universität</a:t>
                      </a: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zu</a:t>
                      </a: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Berlin</a:t>
                      </a:r>
                      <a:endParaRPr lang="es-E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christianities</a:t>
                      </a: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esp. Latin Church and the churches of the Syrian tradition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religions, esp. Jews, Christians, Muslims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religious deviance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77880A7-0709-4E4C-95F1-DC594899E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7" r="10807"/>
          <a:stretch/>
        </p:blipFill>
        <p:spPr>
          <a:xfrm>
            <a:off x="124382" y="2513123"/>
            <a:ext cx="2184268" cy="240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17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9847041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Giovan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Battista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D'Alessio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Università degli Studi di Napoli 'Federico II'</a:t>
                      </a: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Papyrology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Lyric Poetry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Hellenistic Poetry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168" t="18295" r="40931" b="42151"/>
          <a:stretch/>
        </p:blipFill>
        <p:spPr>
          <a:xfrm>
            <a:off x="76200" y="2336145"/>
            <a:ext cx="2293613" cy="27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74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73984703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Simon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Goldhill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Cambridge 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Literary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19th century literature and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Later Greek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tragedy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183A933-B9DE-4F2D-B103-2E5E28B8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9"/>
          <a:stretch/>
        </p:blipFill>
        <p:spPr>
          <a:xfrm>
            <a:off x="76200" y="2626955"/>
            <a:ext cx="2298080" cy="22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970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3988067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Elisabetta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Ragagnin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Ca'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Foscari</a:t>
                      </a: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University of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Venice</a:t>
                      </a:r>
                      <a:endParaRPr lang="es-E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Turkic and Mongolian folklore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Ethnolinguistics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Turkic and Mongolian material and spiritual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Marco Polo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Turkic and Mongolian oral literatures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Mongolic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Documentation of endangered languages in Mongolia and Iran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Turkic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87" t="11114"/>
          <a:stretch/>
        </p:blipFill>
        <p:spPr>
          <a:xfrm>
            <a:off x="123396" y="2473095"/>
            <a:ext cx="2235372" cy="25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459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140666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Danuta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Shanzer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Vienna</a:t>
                      </a:r>
                      <a:endParaRPr lang="es-E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classical literature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Later Roman and Early Medieval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and medieval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 literature of the Late Roman and the Early Medieval periods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Latin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Textual criticism and editorial technique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Religion and social changes in the Late Roman period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51" r="12590"/>
          <a:stretch/>
        </p:blipFill>
        <p:spPr>
          <a:xfrm>
            <a:off x="93396" y="2221589"/>
            <a:ext cx="2256588" cy="30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31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8029707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Petra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Sijpesteijn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Leiden University 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Arabic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Papyrology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Empire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Antique and early Islamic writing cultures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and medieval Islamic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Oriental manuscript and book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BD1538F8-B314-4FC4-8850-01CC31662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8616" r="29275" b="5562"/>
          <a:stretch/>
        </p:blipFill>
        <p:spPr>
          <a:xfrm>
            <a:off x="134364" y="2218156"/>
            <a:ext cx="2211296" cy="279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56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1717749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László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Rezső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Borhy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ELTE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Eötvös</a:t>
                      </a: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Loránd</a:t>
                      </a: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University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art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wall-painting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glypthics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 epigraphy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military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 military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archaeology of the provinces of the Roman Empire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Excavation of the Roman site of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Brigetio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Weapons of the Roman army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archaeology of Roman Pannonia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E325E7B-2CA7-415E-8022-3DC4D560FC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t="5764" r="21523" b="21463"/>
          <a:stretch/>
        </p:blipFill>
        <p:spPr>
          <a:xfrm>
            <a:off x="158240" y="2123768"/>
            <a:ext cx="2191170" cy="31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217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074050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Peter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Arkadiev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pt-B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Johannes-Gutenberg-University Mainz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Northwest Caucasian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Tense and aspect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Polysynthesis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Case, agreement and grammatical relations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Baltic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Slavic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Areal linguistics and language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C6CDA39-78CA-41DB-BF21-63A9C2EEF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1291" r="11598" b="-1"/>
          <a:stretch/>
        </p:blipFill>
        <p:spPr>
          <a:xfrm>
            <a:off x="158241" y="1986610"/>
            <a:ext cx="2178912" cy="30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481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9931672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Cedric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Boeckx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Catalan Institute for Research and Advanced Studies (ICREA)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Barcelona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Syntactic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Evolutionary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Neurogenomics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mind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6067B01-B180-45BC-9746-8EEADC63B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t="1184" r="8507" b="3424"/>
          <a:stretch/>
        </p:blipFill>
        <p:spPr>
          <a:xfrm>
            <a:off x="117731" y="2288949"/>
            <a:ext cx="2218414" cy="27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74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99162979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João Costa</a:t>
                      </a:r>
                    </a:p>
                    <a:p>
                      <a:pPr algn="ctr"/>
                      <a:r>
                        <a:rPr lang="pt-B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FCSH - Universidade Nova de Lisboa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Portugal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Acquisition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30E1E33-7465-4509-85B5-CE4D61B2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5333" r="15593" b="6151"/>
          <a:stretch/>
        </p:blipFill>
        <p:spPr>
          <a:xfrm>
            <a:off x="76200" y="2106070"/>
            <a:ext cx="2283298" cy="27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373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72375701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Mikhail Daniel</a:t>
                      </a:r>
                    </a:p>
                    <a:p>
                      <a:pPr algn="ctr"/>
                      <a:r>
                        <a:rPr lang="pt-B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Unviersité de Lyon/CNRS</a:t>
                      </a:r>
                    </a:p>
                    <a:p>
                      <a:pPr algn="ctr"/>
                      <a:r>
                        <a:rPr lang="pt-B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Caucasian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variation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documentation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AE4AB36-00B0-4859-9FC8-C28321314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t="2665" r="22388" b="34795"/>
          <a:stretch/>
        </p:blipFill>
        <p:spPr>
          <a:xfrm>
            <a:off x="76200" y="1993817"/>
            <a:ext cx="2285446" cy="31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287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1095316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Hamida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Demirdache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Nantes University/CNRS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 of Logical-Form (LF Syntax)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Limits of linguistic diversity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Semitic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 - Semantics - Acquisition Interfaces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methodology for probing linguistic knowledge at the syntax semantics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Under-represented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Temporal and nominal anaphora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Salish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A'-dependencies (questions, relatives, resumption)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53CA2F3-96A7-4F99-9550-66D0B8D6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5229" r="26483"/>
          <a:stretch/>
        </p:blipFill>
        <p:spPr>
          <a:xfrm>
            <a:off x="98362" y="2535095"/>
            <a:ext cx="2264307" cy="23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171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0549818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Violeta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Demonte</a:t>
                      </a:r>
                    </a:p>
                    <a:p>
                      <a:pPr algn="ctr"/>
                      <a:r>
                        <a:rPr lang="pt-B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Universidad Autónoma de Madrid </a:t>
                      </a: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Foundations and methodology of linguistic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Spanish grammar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theory and the lexicon/syntax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 grammar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Syntax/semantics/pragmatics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66754810-4279-43E6-B55E-EEA4A9AF8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2" t="1664" r="12521" b="8425"/>
          <a:stretch/>
        </p:blipFill>
        <p:spPr>
          <a:xfrm>
            <a:off x="117988" y="1929090"/>
            <a:ext cx="2226988" cy="32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1453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202830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Nina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Dobrushina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Tübingen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Non-indicative moods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Small-scale multilingualism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Grammar of Russian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variation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Caucasian languages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B9D8CE-0DBC-4E50-87D6-09AD2B019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-954" r="11697" b="954"/>
          <a:stretch/>
        </p:blipFill>
        <p:spPr>
          <a:xfrm>
            <a:off x="141584" y="2301273"/>
            <a:ext cx="2212259" cy="25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3586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3447764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Maria Teresa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Espinal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Farré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Universitat Autònoma de Barcelona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Syntax/semantics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Romance languages (Catalan, Spanish)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Semantics/pragmatics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theory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945B5EC-2F5A-418E-B797-8460C09A8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9678"/>
          <a:stretch/>
        </p:blipFill>
        <p:spPr>
          <a:xfrm>
            <a:off x="98635" y="1726888"/>
            <a:ext cx="2255208" cy="34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1069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521253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Hilpert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pt-BR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Université de Neuchâtel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Grammaticalization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Usage-based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grammar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6DCBB15-F026-4B0E-8DB7-E916E5FFA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t="4645" r="28052" b="33419"/>
          <a:stretch/>
        </p:blipFill>
        <p:spPr>
          <a:xfrm>
            <a:off x="141584" y="2047076"/>
            <a:ext cx="2214205" cy="31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106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33565235"/>
              </p:ext>
            </p:extLst>
          </p:nvPr>
        </p:nvGraphicFramePr>
        <p:xfrm>
          <a:off x="2455200" y="0"/>
          <a:ext cx="8316000" cy="9354574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Mark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Janse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Cambridge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Greek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Biblical Greek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Cappadocian Greek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Greek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 Greek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Pontic Greek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Biblical Hebrew and Aramaic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 language and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D43ABD3-6832-4201-92DB-5DE8C39A8F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3871" r="13985" b="4202"/>
          <a:stretch/>
        </p:blipFill>
        <p:spPr>
          <a:xfrm>
            <a:off x="129439" y="2182760"/>
            <a:ext cx="2236202" cy="30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66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3688940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Susanna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Burghartz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</a:t>
                      </a:r>
                      <a:r>
                        <a:rPr lang="es-ES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Basel</a:t>
                      </a:r>
                      <a:endParaRPr lang="es-E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globalisation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societies from15th to early 19th centuries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Women’s history and gender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capitalism (18th, early 19th c.)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medieval and early modern history of Switzerland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culture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974" t="125" r="23170" b="42665"/>
          <a:stretch/>
        </p:blipFill>
        <p:spPr>
          <a:xfrm>
            <a:off x="76200" y="2229301"/>
            <a:ext cx="2290043" cy="31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17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1185862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Johanna Nichols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California, Berkeley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Slavic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Eurasian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typology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71700"/>
            <a:ext cx="2241896" cy="28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2245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907756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Daniel Petit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École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Normale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Supérieure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Paris 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Latvian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Lithuanian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comparative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grammar of the Indo-European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Baltic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Prussian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Greek linguistics and philology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C57D5B7-603E-4126-B09B-77660093A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t="2924" r="22610" b="29979"/>
          <a:stretch/>
        </p:blipFill>
        <p:spPr>
          <a:xfrm>
            <a:off x="158240" y="2188661"/>
            <a:ext cx="2175902" cy="30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46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7402185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Cecilia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Poletto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Goethe Universität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Frankfurt am Main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Germanic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morphosyntax</a:t>
                      </a: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dialectology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 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Microvariation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Dialectology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Romance diachronic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morphosyntax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67AB9F-49B3-4BEC-902B-75EBCD266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0" b="13549"/>
          <a:stretch/>
        </p:blipFill>
        <p:spPr>
          <a:xfrm>
            <a:off x="76200" y="1923189"/>
            <a:ext cx="2298247" cy="33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2618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8947794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Giancarlo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Alfano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Università di Napoli Federico II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Naples</a:t>
                      </a:r>
                      <a:endParaRPr lang="it-IT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it-I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Italy</a:t>
                      </a:r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546" r="21315"/>
          <a:stretch/>
        </p:blipFill>
        <p:spPr>
          <a:xfrm>
            <a:off x="0" y="2421768"/>
            <a:ext cx="2382322" cy="26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873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687277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Michèle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Bokobza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Kahan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Tel Aviv University</a:t>
                      </a:r>
                    </a:p>
                    <a:p>
                      <a:pPr algn="ctr"/>
                      <a:r>
                        <a:rPr lang="de-DE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Israel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 testimonies, and theoretical approaches of fiction and testimonial writings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Testimonial discourses from the 18th century to the 21th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Emigration and hospitality in novels written by female authors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Discourse analysis in fiction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Ethos and authorship in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Marginal authors and underground literature in the eighteenth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 century France, literature and cultural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511A84B-0A67-4EB2-AA5F-0D571CD77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6" t="8336" r="8472" b="10623"/>
          <a:stretch/>
        </p:blipFill>
        <p:spPr>
          <a:xfrm>
            <a:off x="94160" y="2253390"/>
            <a:ext cx="2247883" cy="27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9128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2001858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Anders Engberg-Pedersen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Southern Denmark</a:t>
                      </a:r>
                    </a:p>
                    <a:p>
                      <a:pPr algn="ctr"/>
                      <a:r>
                        <a:rPr lang="de-DE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Denmark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18th - 21th-century literature (German, French, Russian, Scandinavian)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poetics of knowledge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6CEDA51-0BA2-44EC-AE23-5204E4DC9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8" t="11862" r="35042" b="23954"/>
          <a:stretch/>
        </p:blipFill>
        <p:spPr>
          <a:xfrm>
            <a:off x="157656" y="2314377"/>
            <a:ext cx="2175642" cy="29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6798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985876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Søren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Frank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Southern Denmark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Denmark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place and space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football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Border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Maritime literature and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comparative literature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65F52A-3A83-4A82-802E-EB4E1476C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5" t="3097" r="30173" b="47441"/>
          <a:stretch/>
        </p:blipFill>
        <p:spPr>
          <a:xfrm>
            <a:off x="76200" y="2399727"/>
            <a:ext cx="2260656" cy="25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3172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4826717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Annick Louis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</a:t>
                      </a:r>
                      <a:r>
                        <a:rPr lang="de-DE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of</a:t>
                      </a:r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Franche-Comté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Bensaçon</a:t>
                      </a:r>
                      <a:endParaRPr lang="de-DE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de-DE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France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Archeological</a:t>
                      </a: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narratives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XIXth</a:t>
                      </a: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XXIst</a:t>
                      </a: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 narratives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Literary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Bibliography and sociology of texts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Literature and social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and meaning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DDA1C7A-E1E9-43E3-BB9D-F38632FFB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t="5145" r="12813" b="4188"/>
          <a:stretch/>
        </p:blipFill>
        <p:spPr>
          <a:xfrm>
            <a:off x="125639" y="2165065"/>
            <a:ext cx="2211284" cy="290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936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3167048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Kai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Mikkonen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Helsinki</a:t>
                      </a:r>
                    </a:p>
                    <a:p>
                      <a:pPr algn="ctr"/>
                      <a:r>
                        <a:rPr lang="de-DE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Finland</a:t>
                      </a:r>
                    </a:p>
                    <a:p>
                      <a:pPr algn="ctr"/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literature (19th century, early 20th century)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Terrorism in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fiction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Literature studies and 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 literature (19th century, early 20th century)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Graphic narratives and comics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Stylistics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Terrorism and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Narratology, narrative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Interpretation and reading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 books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16573D2-2129-4BE9-BF1B-90A1CBB8B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4" t="8306" r="15177" b="31048"/>
          <a:stretch/>
        </p:blipFill>
        <p:spPr>
          <a:xfrm>
            <a:off x="100227" y="2080456"/>
            <a:ext cx="2246756" cy="30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436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0903672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Patricia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Pulham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Surrey</a:t>
                      </a:r>
                    </a:p>
                    <a:p>
                      <a:pPr algn="ctr"/>
                      <a:r>
                        <a:rPr lang="de-DE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United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Nineteenth-century literature and visual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Decadence, Aestheticism, and Neo-Victorianism in contemporary literature and culture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Fin-de-siècle literature and the arts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238" t="6418" r="5260"/>
          <a:stretch/>
        </p:blipFill>
        <p:spPr>
          <a:xfrm>
            <a:off x="87232" y="2566218"/>
            <a:ext cx="2256072" cy="24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925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8594655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Echevarria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Arsuaga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UNED, Madrid</a:t>
                      </a:r>
                    </a:p>
                    <a:p>
                      <a:pPr algn="ctr"/>
                      <a:r>
                        <a:rPr lang="es-ES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Spain</a:t>
                      </a:r>
                      <a:endParaRPr lang="es-E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Mudejars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Moriscos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Iberian peninsula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 minorities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mining in the Iberian peninsula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Mozarabs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Interreligious polemics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Mediterranean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Convivencia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Queenship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7DAD941-359D-46D5-A32E-223063886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r="6071" b="10838"/>
          <a:stretch/>
        </p:blipFill>
        <p:spPr>
          <a:xfrm>
            <a:off x="158240" y="2227171"/>
            <a:ext cx="2159163" cy="29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374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654126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Bianca de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Divitiis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Naples Federico II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Italy</a:t>
                      </a: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 art and architecture between 18th and 19th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Art, architecture and patronage in Renaissance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Antiquarian culture in Europe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BBAC1F-48AF-4984-8980-B2B48588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r="3017"/>
          <a:stretch/>
        </p:blipFill>
        <p:spPr>
          <a:xfrm>
            <a:off x="126472" y="2267350"/>
            <a:ext cx="2208236" cy="28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7085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192989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Christoph Flamm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</a:t>
                      </a: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of Heidelberg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Germany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Contemporary music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Russian, Eastern European and Soviet music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in political contexts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Relations and interactions of music and other arts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Recent Italian and French music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edition of musical 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Instrumental music from the 18th century onwards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341EA47-F08F-4D7F-B3FE-00FB960499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r="24865" b="15136"/>
          <a:stretch/>
        </p:blipFill>
        <p:spPr>
          <a:xfrm>
            <a:off x="114154" y="2374785"/>
            <a:ext cx="2193954" cy="27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02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883997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Johannes Grave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Friedrich Schiller </a:t>
                      </a:r>
                      <a:r>
                        <a:rPr lang="it-IT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</a:t>
                      </a:r>
                      <a:endParaRPr lang="it-IT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Jena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Germany</a:t>
                      </a: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painting of the early Renaissance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Art, art theory and art history around 1800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Practices of comparison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Temporality of picture perception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painting from the 17th to the 19th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Imagining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Picture theory and historical concepts of pictures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Romanticism(s)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643626D-C7E7-40BA-9DAE-C31B4342F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t="4559" r="4853" b="11146"/>
          <a:stretch/>
        </p:blipFill>
        <p:spPr>
          <a:xfrm>
            <a:off x="123886" y="1940887"/>
            <a:ext cx="2209099" cy="30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1478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707425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Panja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Mücke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Staatliche Hochschule für Musik und Darstellende Kunst Mannheim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Germany</a:t>
                      </a: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history and performance practice in the 20th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Theatre music, music theatre and film music in the 20th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history of the 18th century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culture at European courts in the 17th and 18th centuries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93985"/>
            <a:ext cx="2154307" cy="28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8905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13373262"/>
              </p:ext>
            </p:extLst>
          </p:nvPr>
        </p:nvGraphicFramePr>
        <p:xfrm>
          <a:off x="2455200" y="0"/>
          <a:ext cx="8316000" cy="9202174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Piéjus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CNRS, IREMUS, Paris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France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and early modern press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and </a:t>
                      </a:r>
                      <a:r>
                        <a:rPr lang="en-GB" sz="16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theater</a:t>
                      </a: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music and education, music non stage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music criticism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and letters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European music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Sung poetry (France, Italy, 1550-1750)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and 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Musical iconography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humanities, databases, music editions, digital vocabularies, crowdsourcing, connecting digital resources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and politics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and fine arts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AC3B37-A174-49F3-9B6E-9CCAB67F1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4345" r="4751"/>
          <a:stretch/>
        </p:blipFill>
        <p:spPr>
          <a:xfrm>
            <a:off x="76200" y="2188660"/>
            <a:ext cx="2291902" cy="31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1145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8381978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Sergiy Shyp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South </a:t>
                      </a:r>
                      <a:r>
                        <a:rPr lang="it-IT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Ukrainian</a:t>
                      </a: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State 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Pedagogical</a:t>
                      </a: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it-IT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</a:t>
                      </a:r>
                      <a:endParaRPr lang="it-IT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Odessa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Ukraine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teacher training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musical language, form, style, and genre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Semiotics and hermeneutics of music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music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E4F869-3717-4435-AA07-0657B0866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" y="1931104"/>
            <a:ext cx="2178285" cy="29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4779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45603418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Clemens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Wöllner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Hochschule für Musik Freiburg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Germany</a:t>
                      </a: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endParaRPr lang="de-DE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and perceptual expertise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Sociocultural foundations of musical conducting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memory and attention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and time perception in the performing arts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Movement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 perception of musical performances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psychology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Musical expressiveness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81905F4-1C56-431A-9088-1F76BDE9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1927"/>
            <a:ext cx="2287409" cy="32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4725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6642650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Vincenzo Crupi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di Torino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Italy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Judgment and decision making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 and philosophy of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Conditionals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 epistemology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88C791E-D41C-4BB9-949F-E6A5BAA67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t="2064" r="20848" b="35311"/>
          <a:stretch/>
        </p:blipFill>
        <p:spPr>
          <a:xfrm>
            <a:off x="101387" y="2022937"/>
            <a:ext cx="2237799" cy="31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317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48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747152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Dorothy Edgington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Birkbeck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College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London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United Kingdom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Vagueness and indeterminacy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language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Reasoning under suppositions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Probabilistic reasoning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logic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2AA0320-C011-449C-A6B4-6C6DDD978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1564"/>
            <a:ext cx="2291024" cy="26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774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49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996286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Cécile Fabre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All Souls College, Oxford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United</a:t>
                      </a:r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 of foreign policy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 war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distributive justice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democracy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ethics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8EA40BE-0C4B-40D4-BF76-F9853AE92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1773" r="11458"/>
          <a:stretch/>
        </p:blipFill>
        <p:spPr>
          <a:xfrm>
            <a:off x="122844" y="2100171"/>
            <a:ext cx="2190920" cy="30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35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595284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Gunnel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Ekroth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Uppsala University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Sweden</a:t>
                      </a: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Anthropology of food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Greek religion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sanctuaries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landscape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sacrifice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 cults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019" t="22139" r="7065" b="-385"/>
          <a:stretch/>
        </p:blipFill>
        <p:spPr>
          <a:xfrm>
            <a:off x="76200" y="2200458"/>
            <a:ext cx="2280041" cy="31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140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50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140099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Daniela Jalobeanu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Bucharest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Romania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Francis Bacon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Emergence of experimental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Isaac Newton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philosophy and the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scientific experimentation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51C9A19-8B74-4FE3-9AAA-B7989F567A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6022" r="4112"/>
          <a:stretch/>
        </p:blipFill>
        <p:spPr>
          <a:xfrm>
            <a:off x="158240" y="2306648"/>
            <a:ext cx="2155692" cy="27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8988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51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3726855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Pauline Kleingeld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Groningen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The Netherlands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Western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Immanuel Kant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E5D6C3B-B772-400F-82A1-E935C71F4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2" t="5978" r="10430"/>
          <a:stretch/>
        </p:blipFill>
        <p:spPr>
          <a:xfrm>
            <a:off x="140454" y="2253555"/>
            <a:ext cx="2183891" cy="28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9941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52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9683796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Christian List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Ludwig Maximilian University (LMU)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Munich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individual and collective decision making, especially social choice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Philosophical foundations of the social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Mental causation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will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democracy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group agency and social epistemology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360E551-38A1-465B-816B-C728AED19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r="21518"/>
          <a:stretch/>
        </p:blipFill>
        <p:spPr>
          <a:xfrm>
            <a:off x="147484" y="2170421"/>
            <a:ext cx="2194623" cy="264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2228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53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5870995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Benedikt Löwe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Churchill College, Cambridge 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United</a:t>
                      </a:r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Foundations of mathematics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Transfinite computation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Philosophical logic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Mathematical logic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of logic in narratology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mathematics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of logic in artificial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of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248C552-C653-4E99-9B31-9B87B64B6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7" t="6193" r="22674" b="46152"/>
          <a:stretch/>
        </p:blipFill>
        <p:spPr>
          <a:xfrm>
            <a:off x="102131" y="2389240"/>
            <a:ext cx="2255864" cy="25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5617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54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5960713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Mihaela Miroiu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National School of Political and Administrative Studies</a:t>
                      </a:r>
                      <a:endParaRPr lang="de-DE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Bucharest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Romania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political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ethics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DACD488-B04B-4F4B-BCB6-B6BFA3DD2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871" r="5496"/>
          <a:stretch/>
        </p:blipFill>
        <p:spPr>
          <a:xfrm>
            <a:off x="130446" y="2111970"/>
            <a:ext cx="2223397" cy="25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6284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55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8921817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Georges Tamer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Friedrich-Alexander-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Universität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Erlangen-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Nürnberg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Germany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Judeo-Arabic thought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in the Islamic world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Jewish-Christian-Islamic discourses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Christian-Arabic thought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Hermeneutics of the Qur’ān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Arab-Islamic history of Ideas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087540B-3A81-4BEE-BAD0-7BAD10A00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7742" r="5101" b="19140"/>
          <a:stretch/>
        </p:blipFill>
        <p:spPr>
          <a:xfrm>
            <a:off x="106904" y="1999880"/>
            <a:ext cx="2270535" cy="30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179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56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706506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Jens Timmermann</a:t>
                      </a:r>
                    </a:p>
                    <a:p>
                      <a:pPr algn="ctr"/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St Andrews</a:t>
                      </a:r>
                    </a:p>
                    <a:p>
                      <a:pPr algn="ctr"/>
                      <a:r>
                        <a:rPr lang="it-I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United</a:t>
                      </a:r>
                      <a:r>
                        <a:rPr lang="it-I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Moral, legal and political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771948"/>
            <a:ext cx="2054032" cy="24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6741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57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9873234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Laura Valentini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Ludwig Maximilian University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Munich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Germany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ontology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rights and human rights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of political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authority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Contemporary political, legal, and social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justice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Democratic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194299"/>
            <a:ext cx="2061868" cy="30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1886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58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2349190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Marcel Weber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Geneva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Switzerland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the biological and biomedical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 of evolutionary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philosophy of science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2D23CAC-3CB2-4E65-BF84-F6F852AA1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8861" r="9261" b="4203"/>
          <a:stretch/>
        </p:blipFill>
        <p:spPr>
          <a:xfrm>
            <a:off x="129786" y="2330247"/>
            <a:ext cx="2213477" cy="26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4730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59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4633771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Theatre and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Kathleen Beullens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KU Leuven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Belgium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Children’s and adolescents’ psychosocial well-being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 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Effects of media 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effects on health and risk-related outcomes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48" r="11284"/>
          <a:stretch/>
        </p:blipFill>
        <p:spPr>
          <a:xfrm>
            <a:off x="128742" y="2351744"/>
            <a:ext cx="2189703" cy="276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647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5824322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Manuel Fernández-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Götz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Edinburgh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 of identities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urbanism in Europe and beyond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Age and Roman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Migrations in prehistoric Europe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CC0DA25-B69E-4CFB-8800-9313862E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t="3370" r="19813" b="28242"/>
          <a:stretch/>
        </p:blipFill>
        <p:spPr>
          <a:xfrm>
            <a:off x="152339" y="2235691"/>
            <a:ext cx="2172765" cy="30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795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60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958759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Theatre and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Leen d'Haenens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KU Leuven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Belgium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 digital engagement and wellbeing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Media, migration and refugee experiences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News, post-truth and political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Framing the European crisis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and telecommunications policy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literacy, competence and skills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42B634F-5DBB-4BF0-B38A-272E03742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" y="2277151"/>
            <a:ext cx="2176862" cy="290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9332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61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1637299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Theatre and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Helen Kennedy</a:t>
                      </a:r>
                    </a:p>
                    <a:p>
                      <a:pPr algn="ctr"/>
                      <a:r>
                        <a:rPr lang="de-DE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University of Sheffield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United Kingdom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media and society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and everyday life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86BDAB1-027F-4352-BEFB-A82A1457F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5048" r="9225"/>
          <a:stretch/>
        </p:blipFill>
        <p:spPr>
          <a:xfrm>
            <a:off x="76200" y="2412837"/>
            <a:ext cx="2262370" cy="276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8481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62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02663777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Theatre and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Nelson Ribeiro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Universidade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Católica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Portuguesa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Portugal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Propaganda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economy of the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9ABBCC2-7487-451F-AF42-E820760D5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t="1017" r="24327" b="8403"/>
          <a:stretch/>
        </p:blipFill>
        <p:spPr>
          <a:xfrm>
            <a:off x="134643" y="2277151"/>
            <a:ext cx="2217216" cy="28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4061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63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0883730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Theatre and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Anda Rožukalne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Riga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Stradins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University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Latvia 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Children’s and adolescents’ psychosocial well-being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 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Effects of media 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effects on health and risk-related outcomes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F5D27A5-1826-48C8-A4C5-A261DCB97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7" r="26129"/>
          <a:stretch/>
        </p:blipFill>
        <p:spPr>
          <a:xfrm>
            <a:off x="76200" y="2284229"/>
            <a:ext cx="2266418" cy="285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2873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64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7024216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Theatre and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de-DE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Carlos A. Scolari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Universitat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Pompeu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Fabra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Barcelona</a:t>
                      </a:r>
                    </a:p>
                    <a:p>
                      <a:pPr algn="ctr"/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Spain</a:t>
                      </a:r>
                      <a:endParaRPr lang="it-I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Mediatization</a:t>
                      </a: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interactive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evolution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Transmedia </a:t>
                      </a:r>
                      <a:r>
                        <a:rPr lang="en-GB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literay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Transmedia storytelling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12" r="31503" b="8296"/>
          <a:stretch/>
        </p:blipFill>
        <p:spPr>
          <a:xfrm>
            <a:off x="158240" y="2107306"/>
            <a:ext cx="2182762" cy="31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769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07277963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Lisa Hellman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Lund University</a:t>
                      </a:r>
                    </a:p>
                    <a:p>
                      <a:pPr algn="ctr"/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Sweden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modern era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Maritime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1D9D58-A319-4201-BB8A-A698B0C0A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7655"/>
          <a:stretch/>
        </p:blipFill>
        <p:spPr>
          <a:xfrm>
            <a:off x="165182" y="2491002"/>
            <a:ext cx="2160200" cy="25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0062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248373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Axel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Körner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Universität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Leipzig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political thought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and cultural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Transnational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music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143A0A6-3C2A-4F34-9D5E-53032B07D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8861" r="30744" b="19914"/>
          <a:stretch/>
        </p:blipFill>
        <p:spPr>
          <a:xfrm>
            <a:off x="117988" y="2224057"/>
            <a:ext cx="2229331" cy="330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845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7701375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2023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Javier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Moscoso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CSIC Madrid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s-ES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and Philosophy of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of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emotions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the body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6982D4B-5A9B-4254-8ADA-D23C0CBE7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8" t="12631" r="31393" b="27966"/>
          <a:stretch/>
        </p:blipFill>
        <p:spPr>
          <a:xfrm>
            <a:off x="158240" y="2257623"/>
            <a:ext cx="2150417" cy="27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027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2741</Words>
  <Application>Microsoft Office PowerPoint</Application>
  <PresentationFormat>Breitbild</PresentationFormat>
  <Paragraphs>794</Paragraphs>
  <Slides>64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71" baseType="lpstr">
      <vt:lpstr>Arial</vt:lpstr>
      <vt:lpstr>Calibri</vt:lpstr>
      <vt:lpstr>Calibri Light</vt:lpstr>
      <vt:lpstr>Century Gothic</vt:lpstr>
      <vt:lpstr>Helvetica</vt:lpstr>
      <vt:lpstr>Helvetica Neue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Coates</dc:creator>
  <cp:lastModifiedBy>Dana Kaiser</cp:lastModifiedBy>
  <cp:revision>47</cp:revision>
  <dcterms:created xsi:type="dcterms:W3CDTF">2023-06-22T13:03:36Z</dcterms:created>
  <dcterms:modified xsi:type="dcterms:W3CDTF">2024-11-19T09:41:07Z</dcterms:modified>
</cp:coreProperties>
</file>