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8" r:id="rId5"/>
    <p:sldId id="263" r:id="rId6"/>
    <p:sldId id="268" r:id="rId7"/>
    <p:sldId id="270" r:id="rId8"/>
    <p:sldId id="272" r:id="rId9"/>
    <p:sldId id="276" r:id="rId10"/>
    <p:sldId id="280" r:id="rId11"/>
    <p:sldId id="283" r:id="rId12"/>
    <p:sldId id="285" r:id="rId13"/>
    <p:sldId id="286" r:id="rId14"/>
    <p:sldId id="287" r:id="rId15"/>
    <p:sldId id="404" r:id="rId16"/>
    <p:sldId id="291" r:id="rId17"/>
    <p:sldId id="292" r:id="rId18"/>
    <p:sldId id="293" r:id="rId19"/>
    <p:sldId id="296" r:id="rId20"/>
    <p:sldId id="405" r:id="rId21"/>
    <p:sldId id="299" r:id="rId22"/>
    <p:sldId id="415" r:id="rId23"/>
    <p:sldId id="306" r:id="rId24"/>
    <p:sldId id="309" r:id="rId25"/>
    <p:sldId id="310" r:id="rId26"/>
    <p:sldId id="403" r:id="rId27"/>
    <p:sldId id="312" r:id="rId28"/>
    <p:sldId id="315" r:id="rId29"/>
    <p:sldId id="416" r:id="rId30"/>
    <p:sldId id="318" r:id="rId31"/>
    <p:sldId id="319" r:id="rId32"/>
    <p:sldId id="324" r:id="rId33"/>
    <p:sldId id="325" r:id="rId34"/>
    <p:sldId id="327" r:id="rId35"/>
    <p:sldId id="330" r:id="rId36"/>
    <p:sldId id="409" r:id="rId37"/>
    <p:sldId id="410" r:id="rId38"/>
    <p:sldId id="340" r:id="rId39"/>
    <p:sldId id="341" r:id="rId40"/>
    <p:sldId id="343" r:id="rId41"/>
    <p:sldId id="344" r:id="rId42"/>
    <p:sldId id="411" r:id="rId43"/>
    <p:sldId id="347" r:id="rId44"/>
    <p:sldId id="402" r:id="rId45"/>
    <p:sldId id="349" r:id="rId46"/>
    <p:sldId id="279" r:id="rId47"/>
    <p:sldId id="265" r:id="rId48"/>
    <p:sldId id="267" r:id="rId49"/>
    <p:sldId id="352" r:id="rId50"/>
    <p:sldId id="273" r:id="rId51"/>
    <p:sldId id="353" r:id="rId52"/>
    <p:sldId id="350" r:id="rId53"/>
    <p:sldId id="281" r:id="rId54"/>
    <p:sldId id="282" r:id="rId55"/>
    <p:sldId id="351" r:id="rId56"/>
    <p:sldId id="294" r:id="rId57"/>
    <p:sldId id="295" r:id="rId58"/>
    <p:sldId id="355" r:id="rId59"/>
    <p:sldId id="356" r:id="rId60"/>
    <p:sldId id="289" r:id="rId61"/>
    <p:sldId id="290" r:id="rId62"/>
    <p:sldId id="414" r:id="rId63"/>
    <p:sldId id="354" r:id="rId64"/>
    <p:sldId id="357" r:id="rId65"/>
    <p:sldId id="358" r:id="rId66"/>
    <p:sldId id="302" r:id="rId67"/>
    <p:sldId id="359" r:id="rId68"/>
    <p:sldId id="307" r:id="rId69"/>
    <p:sldId id="314" r:id="rId70"/>
    <p:sldId id="321" r:id="rId71"/>
    <p:sldId id="360" r:id="rId72"/>
    <p:sldId id="335" r:id="rId73"/>
    <p:sldId id="338" r:id="rId74"/>
    <p:sldId id="412" r:id="rId75"/>
    <p:sldId id="361" r:id="rId76"/>
    <p:sldId id="346" r:id="rId77"/>
    <p:sldId id="413" r:id="rId78"/>
    <p:sldId id="260" r:id="rId79"/>
    <p:sldId id="257" r:id="rId80"/>
    <p:sldId id="262" r:id="rId81"/>
    <p:sldId id="264" r:id="rId82"/>
    <p:sldId id="368" r:id="rId83"/>
    <p:sldId id="366" r:id="rId84"/>
    <p:sldId id="363" r:id="rId85"/>
    <p:sldId id="362" r:id="rId86"/>
    <p:sldId id="367" r:id="rId87"/>
    <p:sldId id="284" r:id="rId88"/>
    <p:sldId id="364" r:id="rId89"/>
    <p:sldId id="365" r:id="rId90"/>
    <p:sldId id="369" r:id="rId91"/>
    <p:sldId id="370" r:id="rId92"/>
    <p:sldId id="297" r:id="rId93"/>
    <p:sldId id="371" r:id="rId94"/>
    <p:sldId id="304" r:id="rId95"/>
    <p:sldId id="372" r:id="rId96"/>
    <p:sldId id="373" r:id="rId97"/>
    <p:sldId id="316" r:id="rId98"/>
    <p:sldId id="317" r:id="rId99"/>
    <p:sldId id="374" r:id="rId100"/>
    <p:sldId id="323" r:id="rId101"/>
    <p:sldId id="407" r:id="rId102"/>
    <p:sldId id="375" r:id="rId103"/>
    <p:sldId id="376" r:id="rId104"/>
    <p:sldId id="377" r:id="rId105"/>
    <p:sldId id="334" r:id="rId106"/>
    <p:sldId id="378" r:id="rId107"/>
    <p:sldId id="337" r:id="rId108"/>
    <p:sldId id="339" r:id="rId109"/>
    <p:sldId id="379" r:id="rId110"/>
    <p:sldId id="380" r:id="rId111"/>
    <p:sldId id="401" r:id="rId112"/>
    <p:sldId id="408" r:id="rId113"/>
    <p:sldId id="382" r:id="rId114"/>
    <p:sldId id="381" r:id="rId115"/>
    <p:sldId id="406" r:id="rId116"/>
    <p:sldId id="394" r:id="rId117"/>
    <p:sldId id="398" r:id="rId118"/>
    <p:sldId id="400" r:id="rId1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28" autoAdjust="0"/>
    <p:restoredTop sz="94660"/>
  </p:normalViewPr>
  <p:slideViewPr>
    <p:cSldViewPr snapToGrid="0">
      <p:cViewPr varScale="1">
        <p:scale>
          <a:sx n="76" d="100"/>
          <a:sy n="76" d="100"/>
        </p:scale>
        <p:origin x="60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viewProps" Target="view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97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53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929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quare"/>
          <p:cNvSpPr/>
          <p:nvPr/>
        </p:nvSpPr>
        <p:spPr>
          <a:xfrm>
            <a:off x="0" y="6181571"/>
            <a:ext cx="676427" cy="6764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Square"/>
          <p:cNvSpPr/>
          <p:nvPr/>
        </p:nvSpPr>
        <p:spPr>
          <a:xfrm>
            <a:off x="10499941" y="0"/>
            <a:ext cx="1692174" cy="169217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" name="Square"/>
          <p:cNvSpPr/>
          <p:nvPr/>
        </p:nvSpPr>
        <p:spPr>
          <a:xfrm>
            <a:off x="10800184" y="297003"/>
            <a:ext cx="1196328" cy="119632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224022" cy="218441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46475" y="5818901"/>
            <a:ext cx="5099050" cy="16927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algn="ctr">
              <a:defRPr sz="1100" b="1">
                <a:solidFill>
                  <a:srgbClr val="0066A6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Image"/>
          <p:cNvSpPr>
            <a:spLocks noGrp="1"/>
          </p:cNvSpPr>
          <p:nvPr>
            <p:ph type="pic" idx="13"/>
          </p:nvPr>
        </p:nvSpPr>
        <p:spPr>
          <a:xfrm>
            <a:off x="457200" y="1691994"/>
            <a:ext cx="11277714" cy="391243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8" name="Rectangle"/>
          <p:cNvSpPr>
            <a:spLocks noGrp="1"/>
          </p:cNvSpPr>
          <p:nvPr>
            <p:ph type="body" sz="quarter" idx="14"/>
          </p:nvPr>
        </p:nvSpPr>
        <p:spPr>
          <a:xfrm>
            <a:off x="433740" y="361950"/>
            <a:ext cx="9700860" cy="46166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000">
                <a:solidFill>
                  <a:srgbClr val="0066A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3674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139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9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26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03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63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804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30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B0E4D-2041-48CE-951A-D5CB0FFBBB63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6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0E4D-2041-48CE-951A-D5CB0FFBBB63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1B981-60E1-472B-AEE7-222EE61B518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55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2941420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319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15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72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022461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0714048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Enrico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Morano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Turin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Manichaeism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Middle Iranian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Iranian epigraphy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Iranian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F4F1A74-FD71-4029-9253-B9F5B6E989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4" r="29371" b="13359"/>
          <a:stretch/>
        </p:blipFill>
        <p:spPr>
          <a:xfrm>
            <a:off x="76201" y="2264806"/>
            <a:ext cx="2296478" cy="30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02510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Ecology &amp; Evolution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section members: 163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foreign members:   11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female members:    23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4070858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2465196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Ecology &amp; Evolution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Alessandro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Chiarucci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Alma Mater University of Bologna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Biogeography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Conservation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Macroecology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Biodiversity assessment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Community ecology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Vegetation science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7AD9CFD-6FB7-4EE6-A2FC-F9DD44822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r="8799"/>
          <a:stretch/>
        </p:blipFill>
        <p:spPr>
          <a:xfrm>
            <a:off x="91683" y="2320653"/>
            <a:ext cx="2241652" cy="307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54620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9826031"/>
              </p:ext>
            </p:extLst>
          </p:nvPr>
        </p:nvGraphicFramePr>
        <p:xfrm>
          <a:off x="2455200" y="1"/>
          <a:ext cx="8316000" cy="909500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Ecology &amp; Evolution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Richard Primack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Boston University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States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Using community science in climate change research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Conservation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Using herbarium species in ecological research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Plant population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Writing conservation textbooks and producing translations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Managing a conservation biology journal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Ecological and conservation impacts of the COVID-19 pandemic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Climate change biology and phenology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Tropical ecology and conservation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Using networks of botanical gardens in climate change research</a:t>
                      </a:r>
                      <a:endParaRPr lang="en-GB" sz="16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F9FFF512-A19D-4536-BD7A-93FCFE3D8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81" y="2396105"/>
            <a:ext cx="2025727" cy="27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82720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5319319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Ecology &amp; Evolution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Carlo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Rondinini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Sapienza University of Rome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Mammal extinction risk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Spatial conservation prioritization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Conservation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Scenarios of biodiversity change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F9FFF512-A19D-4536-BD7A-93FCFE3D8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81" y="2396105"/>
            <a:ext cx="2025727" cy="27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80396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0969221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Ecology &amp; Evolution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Louise Vet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Netherlands Institute of Ecology (NIOO-KNAW)</a:t>
                      </a:r>
                      <a:b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Wageningen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Netherlands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Ecosystem services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Biodiversity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Above-belowground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Biological control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Community ecology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Behavioural</a:t>
                      </a: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Multitrophic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Evolutionary ecology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Sustainable agriculture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7BADAA9-A2E3-4502-BD12-0D3F057D1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0" r="29562" b="17254"/>
          <a:stretch/>
        </p:blipFill>
        <p:spPr>
          <a:xfrm>
            <a:off x="76200" y="2286001"/>
            <a:ext cx="2297206" cy="335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47109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5934756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Ecology &amp; Evolution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Jizhong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Zhou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Oklahoma</a:t>
                      </a:r>
                      <a:b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Norman, OK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States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Experimental evolution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Microbial genomics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Bioinformatics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Environmental remediation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Climate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Microbiome sciences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Metagenomics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Microbial ecology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Genomic technologies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Theoretical ecology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9E39611-D0B9-4B62-874D-F16380D93A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3510" r="28410" b="15017"/>
          <a:stretch/>
        </p:blipFill>
        <p:spPr>
          <a:xfrm>
            <a:off x="93628" y="2373404"/>
            <a:ext cx="2254871" cy="305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9707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section members: 366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foreign members:   29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female members:    58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1742451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4246827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Boris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Brkljačić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Zagreb School of Medicine</a:t>
                      </a:r>
                      <a:b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Croatia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Radiation protection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Vascular imaging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Breast imaging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Urogenital imaging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0BE27BD-3609-48F0-865B-700FC9BCBB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3" r="7640" b="17631"/>
          <a:stretch/>
        </p:blipFill>
        <p:spPr>
          <a:xfrm>
            <a:off x="76200" y="2461171"/>
            <a:ext cx="2292333" cy="292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83973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746689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Xiaoyuan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Chen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University of Singapore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Singapore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Nanomedicine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mRNA vaccine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Theranostics</a:t>
                      </a: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Gene and drug delivery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Radiopharmaceuticals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Molecular imaging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Cancer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F2D4C08-3553-4418-A1C7-E455D85C37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0" r="28916" b="50000"/>
          <a:stretch/>
        </p:blipFill>
        <p:spPr>
          <a:xfrm>
            <a:off x="111900" y="2440641"/>
            <a:ext cx="2237327" cy="281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97086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715697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Maria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Dorobantu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Medicine and Pharmacy "Carol Davila“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Bucharest</a:t>
                      </a: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Romania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Cell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Echocardiograpy</a:t>
                      </a: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Heart failure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Coronary microcirculation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Arterial hypertension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Coronary artery disease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00123E4-5D1B-477D-A996-996D57F70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r="8317"/>
          <a:stretch/>
        </p:blipFill>
        <p:spPr>
          <a:xfrm>
            <a:off x="158240" y="2340303"/>
            <a:ext cx="2169336" cy="25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8024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0517238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Nils Arne Pedersen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Aarhus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Denmark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 Orient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Manichaeism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Church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Reception of Bible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29EFAA5-2087-48F4-A136-9C6286ADA9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8" t="3178" r="22125" b="36336"/>
          <a:stretch/>
        </p:blipFill>
        <p:spPr>
          <a:xfrm>
            <a:off x="76200" y="2228141"/>
            <a:ext cx="2322135" cy="28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49996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386352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Martin Fromm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Friedrich-Alexander-University Erlangen-Nuremberg</a:t>
                      </a:r>
                      <a:b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Erlangen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Biomarkers for transporter-mediated drug-drug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Medication safety (oncology, geriatrics)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Mass spectrometry and metabolomics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Drug transporters and drug metabolism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Mechanisms underlying drug-drug interactions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ED84239-DD15-4C5B-8E4C-A9FD07422C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b="7468"/>
          <a:stretch/>
        </p:blipFill>
        <p:spPr>
          <a:xfrm>
            <a:off x="76200" y="2261434"/>
            <a:ext cx="2286100" cy="331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0350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0058135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Martin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Koltzenburg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College London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Experimental medicine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Clinical trials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Translational neurophysiological biomarker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Experimental neurophysiology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Sensorimotor control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Clinical neurophysiology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Sensory neurons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Somatosensation</a:t>
                      </a: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Pain and nociception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Neurology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27F9540-261D-4030-92B7-F6908DB8B3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2"/>
          <a:stretch/>
        </p:blipFill>
        <p:spPr>
          <a:xfrm>
            <a:off x="97849" y="2205320"/>
            <a:ext cx="2275352" cy="318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57661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1933527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Joanna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Rymaszewska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Wroclaw University of Science</a:t>
                      </a:r>
                      <a:b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Technology</a:t>
                      </a: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Dementia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Deep brain stimulation in mental disorders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Consultation-liaison psychiatry (psychiatry in somatic medicine)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Functional disorders and body stress disorder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Old age psychiatry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Neuromodulation in psychiatry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Psychosocial interventions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Social psychiatry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Transcranial magnetic stimulation in mental disorders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Whole-body cryotherapy in mental disorders</a:t>
                      </a:r>
                      <a:endParaRPr lang="en-GB" sz="16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54A285A-EA2F-4144-B0AD-E4F508A412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5334" r="11071" b="8690"/>
          <a:stretch/>
        </p:blipFill>
        <p:spPr>
          <a:xfrm>
            <a:off x="98442" y="2345909"/>
            <a:ext cx="2241057" cy="298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55416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9729181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Rainer Schulz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Justus Liebig University Giessen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Cardioprotection</a:t>
                      </a: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Ischemia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Mitochondria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Pulmonary hypertension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Reperfusion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059F9E1-F9D2-4654-AE69-DFB59688BC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2059" r="9083" b="17549"/>
          <a:stretch/>
        </p:blipFill>
        <p:spPr>
          <a:xfrm>
            <a:off x="91204" y="2346512"/>
            <a:ext cx="2265747" cy="304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68076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1721616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Michel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Wensing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Heidelberg University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Patients' perspectives and self-management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Evidence-based healthcare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Implementation science in health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Primary healthcare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Organisation</a:t>
                      </a: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of healthcare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C6FFE46-C6B9-4DDC-93B2-948B4D0540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2684" r="4768" b="3345"/>
          <a:stretch/>
        </p:blipFill>
        <p:spPr>
          <a:xfrm>
            <a:off x="127747" y="2212042"/>
            <a:ext cx="2224669" cy="348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36583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3749304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Clinical &amp; Veterinary 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Mone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Zaidi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Icahn School of Medicine at Mount Sinai</a:t>
                      </a:r>
                      <a:b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York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States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Endocrinology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Translational medicine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Pharmacology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Neurodegeneration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Skeletal medicine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Obesity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Metabolism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1257DD9-E205-4561-8528-CC5A068D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82200"/>
            <a:ext cx="2290481" cy="22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5060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84094323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Danuta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Shanzer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Vienna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Austria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 Latin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Religion and social changes in the Late Roman period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Reception of classical literature in the Middle 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Classical and medieval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Later Roman and Early Medieval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Textual criticism and editorial technique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Latin literature of the Late Roman and the Early Medieval periods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Bilde 2">
            <a:extLst>
              <a:ext uri="{FF2B5EF4-FFF2-40B4-BE49-F238E27FC236}">
                <a16:creationId xmlns:a16="http://schemas.microsoft.com/office/drawing/2014/main" id="{FDA658F0-9507-41E5-9DD6-11336DF54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5080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7845574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Sophia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Xenophontos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Aristotle University of Thessaloniki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Greece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Reception of the classical tradition in Byzantium and the Modern Greek Enlightenment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Greek literature of the 1st and 2nd century 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Plutarch: biography, popular philosophy, </a:t>
                      </a:r>
                      <a:r>
                        <a:rPr lang="en-US" sz="15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moralising</a:t>
                      </a: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techniques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medical deontology in antiquity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Intellectual history and history of ideas in antiquity and the medieval period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emotions and psychotherapy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Commentary tradition especially on Aristotle’s 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Edition, textual criticism and translation of ancient and Byzantine texts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Galen: interplay between medicine and practical philosophy, the social role of philosophy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0BEC88F-63C3-4BF0-BE9B-B84739E773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9" r="24292" b="25885"/>
          <a:stretch/>
        </p:blipFill>
        <p:spPr>
          <a:xfrm>
            <a:off x="76200" y="2173465"/>
            <a:ext cx="2293205" cy="322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6629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3453775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235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 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15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30630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771598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Bas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Aarts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College London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lang="de-AT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Corpus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usage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grammar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teaching and pedagogy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1D3BF88-CD9C-4A83-9269-18601DBB8C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t="2120" r="17795"/>
          <a:stretch/>
        </p:blipFill>
        <p:spPr>
          <a:xfrm>
            <a:off x="76200" y="2237746"/>
            <a:ext cx="2320388" cy="286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7799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4908123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Anna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Carlier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Sorbonne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Université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Paris</a:t>
                      </a:r>
                      <a:endParaRPr lang="de-A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Theories of linguistic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 determination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linguistics of French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Corpus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linguistics of the Romance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Aspect, voice, and auxiliaries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Grammatical semantics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D163AB7-33F1-4A61-94A3-E0AC72606C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b="8291"/>
          <a:stretch/>
        </p:blipFill>
        <p:spPr>
          <a:xfrm>
            <a:off x="76200" y="2163374"/>
            <a:ext cx="2314917" cy="300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7659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51174557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Hamida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Demirdache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Nantes University/CNRS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 of Logical-Form (LF Syntax)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Limits of linguistic diversity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Semitic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 - Semantics - Acquisition Interfaces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Experimental methodology for probing linguistic knowledge at the syntax semantics interface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Under-represented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Temporal and nominal anaphora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Salish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A'-dependencies (questions, relatives, resumption)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9522BE1-A321-4ECD-8680-361668D95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3833" r="26791"/>
          <a:stretch/>
        </p:blipFill>
        <p:spPr>
          <a:xfrm>
            <a:off x="123340" y="2610770"/>
            <a:ext cx="2235182" cy="231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7497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229878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Livio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Gaeta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Turin</a:t>
                      </a:r>
                      <a:endParaRPr lang="de-AT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Contrastive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Linguistic minorities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 and Germanic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 linguistics: morphology and word-formation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contact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change and grammaticalization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Cognitive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Italian and Romance linguistics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CB421A8-1694-44E9-9980-1714376304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r="4946"/>
          <a:stretch/>
        </p:blipFill>
        <p:spPr>
          <a:xfrm>
            <a:off x="76200" y="2220384"/>
            <a:ext cx="2317163" cy="29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9787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8547648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Aylin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Küntay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Koç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Istanbul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de-AT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Turkey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Communicative development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Gestures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Bilingualism and heritage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robots in educational use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 language development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Grafik 1">
            <a:extLst>
              <a:ext uri="{FF2B5EF4-FFF2-40B4-BE49-F238E27FC236}">
                <a16:creationId xmlns:a16="http://schemas.microsoft.com/office/drawing/2014/main" id="{BD159E34-0E36-49D0-87BF-434A805F3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16" t="5242" r="27491" b="48781"/>
          <a:stretch/>
        </p:blipFill>
        <p:spPr>
          <a:xfrm>
            <a:off x="90716" y="2193153"/>
            <a:ext cx="2249112" cy="278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9365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35039799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Haskel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Greenfield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Manitoba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Winnipeg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US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Evolution of food producing and</a:t>
                      </a:r>
                      <a:b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farming societies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Evolution of metallurgical 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Evolution of early complex and urban</a:t>
                      </a:r>
                      <a:b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societies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pastoralism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food production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World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metallurgy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Zooarchaeology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Archaeology of Europe, Near East</a:t>
                      </a:r>
                      <a:b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Africa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animal domestication</a:t>
                      </a:r>
                      <a:endParaRPr lang="en-GB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0BDD477E-7800-4E4A-83A2-DE71153CEA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" r="13220" b="436"/>
          <a:stretch/>
        </p:blipFill>
        <p:spPr>
          <a:xfrm>
            <a:off x="71863" y="2166729"/>
            <a:ext cx="2294679" cy="291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5899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660972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Janet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Pierrehumbert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Oxford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Speech 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processing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Sound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Computational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modeling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2277158A-3640-451A-B2DE-4852CA5C7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303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48787694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Malka Rappaport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Hovav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The Hebrew University of Jerusalem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Israel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Polysemy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Argument structure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 semantics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Lexical semantics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Lexical and grammatical aspect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Semantics-cognition interface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Morphology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9CFE4AE-1B51-4427-A24D-C9617796E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1" t="10684" r="18323" b="29625"/>
          <a:stretch/>
        </p:blipFill>
        <p:spPr>
          <a:xfrm>
            <a:off x="91200" y="2232162"/>
            <a:ext cx="2273400" cy="298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9751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26149458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Michael Schulte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Agder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Kristiansand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Norway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Writing system research (Runes)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Formulaic language (Runic inscriptions)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Runic inscriptions (Runology)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 history (Nordic)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Metrical studies of Old Germanic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Sociocultural history (Nordic)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Proto-Norse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Germanic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Norse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96CCA1B-A817-41FF-9517-9754802659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t="903" r="6072" b="21415"/>
          <a:stretch/>
        </p:blipFill>
        <p:spPr>
          <a:xfrm>
            <a:off x="76200" y="2089192"/>
            <a:ext cx="2308047" cy="32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6599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12225817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Linguistic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Daniel Petit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École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Normale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Supérieure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Paris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Latvian linguistics and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Lithuanian linguistics and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comparative linguistics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syntax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grammar of the Indo-European languages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Baltic linguistics and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Prussian linguistics and philology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Greek linguistics and philology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Grafik 1">
            <a:extLst>
              <a:ext uri="{FF2B5EF4-FFF2-40B4-BE49-F238E27FC236}">
                <a16:creationId xmlns:a16="http://schemas.microsoft.com/office/drawing/2014/main" id="{8AAB4741-5B95-4FC1-A75B-45575646C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30" t="4322" r="26038" b="29747"/>
          <a:stretch/>
        </p:blipFill>
        <p:spPr>
          <a:xfrm>
            <a:off x="99632" y="1714971"/>
            <a:ext cx="2271502" cy="33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2093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1151577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 230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22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 80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562762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47869876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Helena Duffy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Wrocław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Postmodernism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Holocaust literature and cinema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French and 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Posthumanism (ecocriticism and human-animal studies)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2A7D86E-920B-4EC0-88CC-29F1ABBCC6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5" t="2780" r="30342" b="48096"/>
          <a:stretch/>
        </p:blipFill>
        <p:spPr>
          <a:xfrm>
            <a:off x="76200" y="2349774"/>
            <a:ext cx="2298937" cy="280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2520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13417086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Tatjana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Jukić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Zagreb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Croatia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literature (19th and 20th centuries)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Semiotics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Film and visual arts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cultural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philosophy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Grafik 1">
            <a:extLst>
              <a:ext uri="{FF2B5EF4-FFF2-40B4-BE49-F238E27FC236}">
                <a16:creationId xmlns:a16="http://schemas.microsoft.com/office/drawing/2014/main" id="{77F8FF90-D1FB-4290-9A67-92161A329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00" t="6897" r="15184" b="30942"/>
          <a:stretch/>
        </p:blipFill>
        <p:spPr>
          <a:xfrm>
            <a:off x="76200" y="2022717"/>
            <a:ext cx="2312969" cy="329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644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0330175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Markus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Messling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Universität des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Saarlandes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Saarbrucken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literature and cultural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French and Francophone literatures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Epistemology and history of the modern humanities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anthropology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Narration and historiography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Aesthetics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Mediterranianism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Universalism/relativism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irreparable and theories of reparation/repair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BA088B1-24AA-42D8-B550-5B2192B5B4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7" t="5969" r="40399" b="16151"/>
          <a:stretch/>
        </p:blipFill>
        <p:spPr>
          <a:xfrm>
            <a:off x="76200" y="2134184"/>
            <a:ext cx="2298203" cy="31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469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58265245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Martin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Procházka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Charles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Prague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Czech Republic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Intercultural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American colonial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Scottish literature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Romanticism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9EC3DEA-6E59-4BDF-B795-2B25CEBD9D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t="7058" r="7731" b="14721"/>
          <a:stretch/>
        </p:blipFill>
        <p:spPr>
          <a:xfrm>
            <a:off x="76200" y="2113414"/>
            <a:ext cx="2283571" cy="310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9135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50884641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Literary &amp; Theatrical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Eva von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Contzen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Albert-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Ludwigs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-Universität Freiburg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Narratology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Hagiography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reception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Re-telling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English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5A5A8C5-90E9-4AD0-82AD-AF0112B2EB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2650" r="11458" b="3134"/>
          <a:stretch/>
        </p:blipFill>
        <p:spPr>
          <a:xfrm>
            <a:off x="76200" y="2031343"/>
            <a:ext cx="2294226" cy="331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9438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06553153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Slobodan Markovich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Belgrade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Serbia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European pessimism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Psychoanalytic anthropology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Western perceptions of the Balkans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transfer Europe – the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Balkans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psychoanalysis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British-Balkan relations since the</a:t>
                      </a:r>
                      <a:b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Napoleonic Wars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9E05385-4BAA-4E15-BDBF-C402544FA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t="5629" r="14489" b="15342"/>
          <a:stretch/>
        </p:blipFill>
        <p:spPr>
          <a:xfrm>
            <a:off x="76200" y="2166401"/>
            <a:ext cx="2292412" cy="301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1678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26419252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section members: 152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foreign members:     9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female members:    38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680079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36840982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Wojciech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Bałus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Jagiellonian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Kraków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modern art and architecture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art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Methodology of art history and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Bildwissenschaft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Theory and history of stained-glass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8E6F998-3645-4AE1-96D3-90E85027EB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-1" r="17490" b="40486"/>
          <a:stretch/>
        </p:blipFill>
        <p:spPr>
          <a:xfrm>
            <a:off x="76200" y="2229986"/>
            <a:ext cx="2285503" cy="301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9738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404200062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Massimo Leone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Università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di Torino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Turin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Italy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Theoretical frameworks for modeling cultural change in semiotic terms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evolution of visual cultures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5543424-C8C5-48E7-BCC3-D7F41F6C84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1" t="3267" r="14320" b="28830"/>
          <a:stretch/>
        </p:blipFill>
        <p:spPr>
          <a:xfrm>
            <a:off x="76200" y="2136835"/>
            <a:ext cx="2321768" cy="314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1389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86016101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Philosophy, Theology &amp; Religious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section members: 155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foreign members:     5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female members:    45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489152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96934872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Musicology &amp; Art History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Mihaela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Miroiu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National University of Political Studies and Public Administration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Sibiu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Romania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Feminist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Feminist political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ethics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philosophy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ethics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8656AD4-0369-4889-8ED7-46C152630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2469" r="7618"/>
          <a:stretch/>
        </p:blipFill>
        <p:spPr>
          <a:xfrm>
            <a:off x="76200" y="2076317"/>
            <a:ext cx="2253346" cy="272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498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5922730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section members: 116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foreign members:     7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Overall female members</a:t>
                      </a:r>
                      <a:r>
                        <a:rPr lang="en-US" sz="2000" b="1" i="0" u="none" strike="noStrike" cap="none" spc="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:    54</a:t>
                      </a:r>
                      <a:endParaRPr lang="en-US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738848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7366799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Gabriele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Balbi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USI Università della Svizzera italiana</a:t>
                      </a:r>
                      <a:br>
                        <a:rPr lang="it-IT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Lugano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Switzerland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economy of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 and technology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archaeology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3C23A92-9EB8-41C2-995E-01CAD2D65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1" t="7676" r="19814"/>
          <a:stretch/>
        </p:blipFill>
        <p:spPr>
          <a:xfrm>
            <a:off x="76200" y="1905773"/>
            <a:ext cx="2318603" cy="357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7562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82682245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Susanne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Kinnebrock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Augsburg University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change and transformations of the Public Sphere (since the 19th Century)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 (narrative journalism, convergent journalism)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 media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communication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 and science communication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01B2668-4016-4680-A47E-136550245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68673"/>
            <a:ext cx="2316278" cy="30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4489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02036617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Margreth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Lünenborg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Freie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Universität Berlin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Affect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Migration and media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 media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sphere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Cultural studies and media research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9FEB20B-3D5C-4DF4-B256-64DE3C75D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0" t="2988" r="37290" b="37210"/>
          <a:stretch/>
        </p:blipFill>
        <p:spPr>
          <a:xfrm>
            <a:off x="89681" y="2300429"/>
            <a:ext cx="2297775" cy="29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4294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87422008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Nelson Ribeiro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Universidade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Católica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Portuguesa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Lissabon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Portugal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Propaganda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economy of the media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history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A1E9CDD-99DD-46FB-B4C6-B25D43948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0" t="1932" r="26821" b="7953"/>
          <a:stretch/>
        </p:blipFill>
        <p:spPr>
          <a:xfrm>
            <a:off x="76200" y="1954925"/>
            <a:ext cx="2307599" cy="329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6710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7213808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Luisa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Migliorati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Sapienza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Università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di Roma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Heritage buildings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Mexico colonial urbanism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topography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cartography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Ancient urbanism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Ancient architecture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C282F8B-D7E7-4E6F-908C-415F4AED80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0" t="36468" r="39019"/>
          <a:stretch/>
        </p:blipFill>
        <p:spPr>
          <a:xfrm>
            <a:off x="76200" y="2282973"/>
            <a:ext cx="2322272" cy="288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1510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09975640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Ramón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Salaverría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Navarra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Pamplona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Spain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journalism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Disinformation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D950104-2239-4E8A-865F-99243E112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19497"/>
            <a:ext cx="2291706" cy="22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9294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5061929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Monika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Taddicken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Pamplona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Spain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Methodology for media and communication research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communication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Audience and media effects research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62635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7793918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Film, Media &amp; Visual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Barbie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Zelizer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Pennsylvania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Philadelphia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Holocaust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 and conflict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Visual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Journalism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13A6782-31C9-41D6-A246-B6810E0D40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7" t="4637" r="40208" b="19513"/>
          <a:stretch/>
        </p:blipFill>
        <p:spPr>
          <a:xfrm>
            <a:off x="76200" y="2029535"/>
            <a:ext cx="2277390" cy="319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3016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Governance, Institutions &amp; Policies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  74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 1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25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91631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11116030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Governance, Institutions &amp; Policies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Daniele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Caramani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Zurich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Switzerland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Parties and party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Electoral systems and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behaviour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Democracy and democratization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Populism and technocracy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politics and methods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Globalization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representation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Nationalism, state formation, and       nation-building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integration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04C5AE3E-F3D5-4F55-86BA-89E8E47A07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4036" r="7510" b="15441"/>
          <a:stretch/>
        </p:blipFill>
        <p:spPr>
          <a:xfrm>
            <a:off x="76200" y="2284144"/>
            <a:ext cx="2292626" cy="273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9846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58082057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Governance, Institutions &amp; Policies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Maurizio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Ferrera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Milan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Political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social policies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0E08E5F-F1FB-40DD-AD8A-0A3D0DE5C1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3672" r="7961" b="8793"/>
          <a:stretch/>
        </p:blipFill>
        <p:spPr>
          <a:xfrm>
            <a:off x="76200" y="2107095"/>
            <a:ext cx="2289301" cy="30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029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0755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500" b="1" dirty="0">
                          <a:solidFill>
                            <a:schemeClr val="bg1"/>
                          </a:solidFill>
                        </a:rPr>
                        <a:t>Section – Human Mobility, Governance, Environment &amp; Space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section members: 154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foreign members:   15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female members:    32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113534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70081557"/>
              </p:ext>
            </p:extLst>
          </p:nvPr>
        </p:nvGraphicFramePr>
        <p:xfrm>
          <a:off x="2455200" y="0"/>
          <a:ext cx="8316000" cy="910604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Section – Human 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</a:rPr>
                        <a:t>Mobility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, Governance, Environment &amp; Space</a:t>
                      </a: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Harriet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Bulkeley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Durham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Politics and governance of environmental issues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change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Roles of cities and other non-state actors in responding to this global challenge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and environmental justice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 sustainability focusing energy, smart grids, infrastructure, housing, mobility &amp; waste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5F3C8AA-A292-497B-A078-4028F50EF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7" t="1635" r="17149" b="29755"/>
          <a:stretch/>
        </p:blipFill>
        <p:spPr>
          <a:xfrm>
            <a:off x="76200" y="2366757"/>
            <a:ext cx="2274158" cy="253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40074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748532268"/>
              </p:ext>
            </p:extLst>
          </p:nvPr>
        </p:nvGraphicFramePr>
        <p:xfrm>
          <a:off x="2455200" y="0"/>
          <a:ext cx="8316000" cy="910604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500" b="1" dirty="0">
                          <a:solidFill>
                            <a:schemeClr val="bg1"/>
                          </a:solidFill>
                        </a:rPr>
                        <a:t>Section – Human Mobility, Governance, Environment &amp; Space</a:t>
                      </a:r>
                      <a:endParaRPr lang="en-GB" sz="25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Iñaki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Alday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Sanz</a:t>
                      </a:r>
                    </a:p>
                    <a:p>
                      <a:pPr algn="ctr"/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Tulane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Barcelona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Sustainable design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Urbanism and urban ecology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Architecture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 public spaces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Landscape studies: cities, riverfronts and water parks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studies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EF14483-46A2-48B8-9A03-A253B98A5E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t="2194" r="7869" b="27376"/>
          <a:stretch/>
        </p:blipFill>
        <p:spPr>
          <a:xfrm>
            <a:off x="76200" y="2026790"/>
            <a:ext cx="2320612" cy="333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23207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Law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140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 7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</a:t>
                      </a:r>
                      <a:r>
                        <a:rPr lang="en-US" sz="2200" b="1" i="0" u="none" strike="noStrike" cap="none" spc="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:    36</a:t>
                      </a:r>
                      <a:endParaRPr lang="en-US" sz="22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59661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955050261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Felicitas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Schmieder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FernUniversität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in Hagen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 and the Mongols in the Middle Ages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Europe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cultural contacts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prophecy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 German urban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Medieval/ early modern cartography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E312A8E-0B93-4249-BD33-E5A47E4BF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40747"/>
            <a:ext cx="2319481" cy="23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04193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321941268"/>
              </p:ext>
            </p:extLst>
          </p:nvPr>
        </p:nvGraphicFramePr>
        <p:xfrm>
          <a:off x="2455200" y="0"/>
          <a:ext cx="8316000" cy="912128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Section – Law</a:t>
                      </a:r>
                      <a:endParaRPr lang="en-GB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Randall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Lesaffer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KU Leuven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Belgium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international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Diplomatic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Laws of war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Constitutional history</a:t>
                      </a:r>
                      <a:endParaRPr lang="en-GB" sz="17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BFA20E7-6DC9-406B-B50D-328D80BD1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t="2561" r="20005" b="44723"/>
          <a:stretch/>
        </p:blipFill>
        <p:spPr>
          <a:xfrm>
            <a:off x="139109" y="2233013"/>
            <a:ext cx="2273498" cy="295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49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922383848"/>
              </p:ext>
            </p:extLst>
          </p:nvPr>
        </p:nvGraphicFramePr>
        <p:xfrm>
          <a:off x="2455200" y="0"/>
          <a:ext cx="8316000" cy="912128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Section – Law</a:t>
                      </a:r>
                      <a:endParaRPr lang="en-GB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Antonello Miranda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Palermo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Legal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private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Legal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 law</a:t>
                      </a:r>
                      <a:endParaRPr lang="en-GB" sz="17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Grafik 1">
            <a:extLst>
              <a:ext uri="{FF2B5EF4-FFF2-40B4-BE49-F238E27FC236}">
                <a16:creationId xmlns:a16="http://schemas.microsoft.com/office/drawing/2014/main" id="{C457EE18-7120-4DEE-9143-646C874FC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325878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5295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78099527"/>
              </p:ext>
            </p:extLst>
          </p:nvPr>
        </p:nvGraphicFramePr>
        <p:xfrm>
          <a:off x="2455200" y="0"/>
          <a:ext cx="8316000" cy="912128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Section – Law</a:t>
                      </a:r>
                      <a:endParaRPr lang="en-GB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Grega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Strban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Ljubljana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Slovenia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Labour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legal studies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social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Union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law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Legal terminology</a:t>
                      </a:r>
                      <a:endParaRPr lang="en-GB" sz="17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0BFC679-0FEF-40E9-A3CF-CFED6D4CB5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" t="2890" r="6509" b="17044"/>
          <a:stretch/>
        </p:blipFill>
        <p:spPr>
          <a:xfrm>
            <a:off x="76200" y="2126378"/>
            <a:ext cx="2294522" cy="312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34332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The Human Mind and its Complexity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section members: 177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foreign members:     5</a:t>
                      </a:r>
                    </a:p>
                    <a:p>
                      <a:pPr algn="ctr"/>
                      <a:r>
                        <a:rPr lang="en-US" sz="2200" b="1" i="0" u="none" strike="noStrike" kern="1200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Overall female members:    54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78807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062131914"/>
              </p:ext>
            </p:extLst>
          </p:nvPr>
        </p:nvGraphicFramePr>
        <p:xfrm>
          <a:off x="2455200" y="0"/>
          <a:ext cx="8316000" cy="912128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A2 – Social and Related Sciences</a:t>
                      </a:r>
                    </a:p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Section – The Human Mind and its Complexity</a:t>
                      </a:r>
                      <a:endParaRPr lang="en-GB" sz="26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Kenneth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Hugdahl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Bergen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Norway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Cognitive neuroscience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Neuroimaging, functional magnetic resonance imaging (fMRI)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Hemispheric asymmetry and auditory processing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Neuroscience of mental disorders, schizophrenia and auditory hallucinations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Experimental psychology, attention and language</a:t>
                      </a:r>
                      <a:endParaRPr lang="en-GB" sz="17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26F44AC-648F-4536-B7A0-5D104B4277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3091" r="5030"/>
          <a:stretch/>
        </p:blipFill>
        <p:spPr>
          <a:xfrm>
            <a:off x="76200" y="2183563"/>
            <a:ext cx="2315797" cy="305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4967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l"/>
                      <a:r>
                        <a:rPr lang="en-GB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239</a:t>
                      </a:r>
                    </a:p>
                    <a:p>
                      <a:pPr algn="l"/>
                      <a:r>
                        <a:rPr lang="en-GB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33</a:t>
                      </a:r>
                    </a:p>
                    <a:p>
                      <a:pPr algn="l"/>
                      <a:r>
                        <a:rPr lang="en-GB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28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647826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24242156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Mathematics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Andrew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Kresch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Zurich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Switzerland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Rationality problems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Algebraic geometry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Brauer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groups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3E00C43-4A2A-4643-B029-246FBE7BB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4" t="16335" r="31217" b="20000"/>
          <a:stretch/>
        </p:blipFill>
        <p:spPr>
          <a:xfrm>
            <a:off x="76200" y="2107359"/>
            <a:ext cx="2293991" cy="328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72854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383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86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33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98361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16696157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Barbara Hammer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Bielefeld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Artificial intelligence applications for social good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Human-centered machine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Learning for data streams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Neural networks for structured data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Neuro-symbolic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Explainable artificial intelligence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Nonlinear dimensionality reduction and self-organization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4C9AE4C-4AD3-4A43-A9AE-B5693AC31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5" y="2279613"/>
            <a:ext cx="2324884" cy="28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14889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71246040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Mira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Mezini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Technische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Universität Darmstadt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programming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Automated software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 security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Programming languages design and implementation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Grafik 1">
            <a:extLst>
              <a:ext uri="{FF2B5EF4-FFF2-40B4-BE49-F238E27FC236}">
                <a16:creationId xmlns:a16="http://schemas.microsoft.com/office/drawing/2014/main" id="{0267214C-D6B9-487C-BE7E-0796A7761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62" t="2298" r="31566" b="29472"/>
          <a:stretch/>
        </p:blipFill>
        <p:spPr>
          <a:xfrm>
            <a:off x="76200" y="2326990"/>
            <a:ext cx="2282321" cy="28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6417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93009332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History &amp; Archaeology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Dariusz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Stola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Polish Academy of Sciences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Warsaw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transnational migrations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Contemporary history of Poland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Polish-Jewish relations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Holocaust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communist regimes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49348B3-BD44-4646-9705-918E0C7D0F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3585" r="28341"/>
          <a:stretch/>
        </p:blipFill>
        <p:spPr>
          <a:xfrm>
            <a:off x="76200" y="2331417"/>
            <a:ext cx="2316746" cy="271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37076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9949104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Stefanie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Rinderle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-Ma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Technical University of Munich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Workflow automation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Collaborative and distributed processes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Business process management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AI-driven compliance management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intelligence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Flexible process technologies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FBB94B05-A462-4CF1-9A92-B31FF65B5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151492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79762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64475725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Informatics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Andreas Zeller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CISPA Helmholtz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Center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for Information Security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Saarbrucken</a:t>
                      </a:r>
                      <a:endParaRPr lang="en-GB" sz="2000" b="0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Germany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 security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Automated software debugging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Software testing and 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Mining software archives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Mining software specifications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Generating software tests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C04A97D-F9DA-407E-96B5-2CF24584ED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6" t="1501" r="12606"/>
          <a:stretch/>
        </p:blipFill>
        <p:spPr>
          <a:xfrm>
            <a:off x="94526" y="2246638"/>
            <a:ext cx="2245062" cy="296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71688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511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80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45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296720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3658752140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Tiziana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Di Matteo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King’s College London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Granular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Numerical simulations of diffusive processes for the analysis of the magnetic properties in new 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Magnetic properties of high-Tc superconductors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Econophysics</a:t>
                      </a:r>
                      <a:endParaRPr lang="en-US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Josephson Junction networks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Strongly correlated electronic systems and high-Tc superconductivity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Superconducting technological devices</a:t>
                      </a:r>
                      <a:endParaRPr lang="en-GB" sz="17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CE8F45B-2085-4D35-B167-176FF1500F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t="5386" r="5706" b="23886"/>
          <a:stretch/>
        </p:blipFill>
        <p:spPr>
          <a:xfrm>
            <a:off x="76200" y="2398028"/>
            <a:ext cx="2272623" cy="271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14305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12673446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Ambrogio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Fasoli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Swiss Federal Institute of Technology- Lausanne (EPFL)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Switzerland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magnetic confinement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Magnetic reconnection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Physics of burning plasmas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Suprathermal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particle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Fusion energy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waves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Turbulence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36D7CF1-91AC-4578-8D0A-D509569A46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2" t="3286" r="19407"/>
          <a:stretch/>
        </p:blipFill>
        <p:spPr>
          <a:xfrm>
            <a:off x="104205" y="2186082"/>
            <a:ext cx="2262366" cy="307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63604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803243243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Despo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Fatta-Kassinos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Cyprus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Cyprus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Contaminants of emerging concern in the environment and technical systems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Reclaimed water reuse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processes for wastewater treatment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Antimicrobial resistance determinants in natural and engineered systems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3BABC3E-9DC2-4784-8E70-DC357083C4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r="779"/>
          <a:stretch/>
        </p:blipFill>
        <p:spPr>
          <a:xfrm>
            <a:off x="76200" y="2536016"/>
            <a:ext cx="2301815" cy="254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3285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97413836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Physics &amp; Engineering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Martin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Ostoja-Starzewski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of Illinois at Urbana-Champaign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USA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networks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communication systems (4G,5G,6G)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learning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communications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Statistical learning and inference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Underwater networking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theory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Signal processing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D41161F-C2AC-4DD7-AD84-7094E7857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4" t="14989" r="7913"/>
          <a:stretch/>
        </p:blipFill>
        <p:spPr>
          <a:xfrm>
            <a:off x="76200" y="2634198"/>
            <a:ext cx="2313771" cy="21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88684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328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41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54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856271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2948747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Chemical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Thanh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Thi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Kim Nguyen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University College London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Kingdom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synthesis of nanomaterials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characterisation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nanomaterials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Biofunctionalisation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nanomaterials for </a:t>
                      </a:r>
                      <a:r>
                        <a:rPr lang="en-US" sz="18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biomedical applications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7AD63AD-DAEA-4352-8E3E-89E7077E43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4777" r="6286" b="10190"/>
          <a:stretch/>
        </p:blipFill>
        <p:spPr>
          <a:xfrm>
            <a:off x="76200" y="2143693"/>
            <a:ext cx="2290223" cy="316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73148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3652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</a:t>
                      </a:r>
                      <a:r>
                        <a:rPr lang="en-US" sz="2200" b="1" i="0" u="none" strike="noStrike" cap="none" spc="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: 455</a:t>
                      </a:r>
                      <a:endParaRPr lang="en-US" sz="22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48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57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93642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225063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171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  9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45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844761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66616729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Razvan Caracas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CNRS, UNIVERSITE PARIS CITE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Spectroscopy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Mineral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phyiscs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 initio simulations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Planetary formation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Extreme conditions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Computational mineralogy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Accretion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04ACE01-89D3-4264-84C2-6CDD5B923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47509" b="40373"/>
          <a:stretch/>
        </p:blipFill>
        <p:spPr>
          <a:xfrm>
            <a:off x="76200" y="2358915"/>
            <a:ext cx="2309763" cy="281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40771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3728029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Cecilia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Ceccarelli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Université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Grenoble Alpes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France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Interstellar medium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system history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 formation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Astrochemistry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26BD944-5119-4DB8-832B-D0FC12D7AD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3" r="30008"/>
          <a:stretch/>
        </p:blipFill>
        <p:spPr>
          <a:xfrm>
            <a:off x="76200" y="2116224"/>
            <a:ext cx="2288419" cy="329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17813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153096210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Lyesse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Laloui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EPFL – Swiss Federal Institute of Technology</a:t>
                      </a:r>
                      <a:b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Lausanne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Switzerland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geostructures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Biomediated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soils and grouting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 urban design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Geotechnical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 mechanics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Geothermal energy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change mitigation and adaptation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93C00A0-039B-49EC-A905-D12C9F6DA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8" t="3267" r="10130" b="7549"/>
          <a:stretch/>
        </p:blipFill>
        <p:spPr>
          <a:xfrm>
            <a:off x="76200" y="2276916"/>
            <a:ext cx="2297607" cy="30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47176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4176955667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Stephen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Mojzsis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MTA Hungarian Academy of Sciences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Budapest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Hungary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Biogeodynamics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Planetary geochemistry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Geoastronomy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cosmochemistry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Solid-state 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Radiogenic isotope geochemistry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Stable isotope geochemistry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Geochronology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Metamorphic field petrology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Origins of life</a:t>
                      </a: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5C70656-68E4-488C-A48C-260F5A489F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7" r="11074"/>
          <a:stretch/>
        </p:blipFill>
        <p:spPr>
          <a:xfrm>
            <a:off x="76200" y="2221643"/>
            <a:ext cx="2321829" cy="311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28963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69074521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B – Exact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Earth &amp; Cosmic Sciences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Yang Zhang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Northeastern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Boston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0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United States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pollution and air quality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Atmospheric chemistry, physics, and transport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Aerosol chemistry and microphysics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Chemistry-aerosol-cloud-climate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Multiscale (global to hyperlocal) atmospheric modeling and forecasting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Integrated modeling for meteorological and chemical weather prediction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 and Earth system modeling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Linkages among air pollution, climate change, energy, ecosystem, and health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Human-Earth system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 impact assessment</a:t>
                      </a:r>
                      <a:endParaRPr lang="en-GB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78CDD0F-3DD1-425B-BE3A-3C423B8F52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0" y="2192411"/>
            <a:ext cx="2221737" cy="247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78143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428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29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86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1918934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2901305661"/>
              </p:ext>
            </p:extLst>
          </p:nvPr>
        </p:nvGraphicFramePr>
        <p:xfrm>
          <a:off x="2455200" y="0"/>
          <a:ext cx="8316000" cy="9354574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Luis Blanco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Consejo Superior de Investigaciones Cientificas (CSIC)</a:t>
                      </a:r>
                      <a:br>
                        <a:rPr lang="es-E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Madrid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Discovery of bacteriophage phi29 DNA polymerase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Double strand DNA break repair in bacteria and </a:t>
                      </a:r>
                      <a:r>
                        <a:rPr lang="en-GB" sz="15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eukarya</a:t>
                      </a:r>
                      <a:endParaRPr lang="en-GB" sz="15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Discovery and characterization of human </a:t>
                      </a:r>
                      <a:r>
                        <a:rPr lang="en-GB" sz="15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PrimPol</a:t>
                      </a:r>
                      <a:endParaRPr lang="en-GB" sz="15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Mechanisms of DNA replication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 amplification methods and their use in </a:t>
                      </a:r>
                      <a:r>
                        <a:rPr lang="en-GB" sz="15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biotecnology</a:t>
                      </a: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genome analysis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Discovery of human Pol lambda and human </a:t>
                      </a:r>
                      <a:r>
                        <a:rPr lang="en-GB" sz="15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Polmu</a:t>
                      </a:r>
                      <a:endParaRPr lang="en-GB" sz="15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Terminal proteins as non-conventional primers for DNA replication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 of DNA polymerases as improved biotechnological tools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GB" sz="15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 polymerases and primases involved in DNA damage tolerance and DNA replication stress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Bilde 1">
            <a:extLst>
              <a:ext uri="{FF2B5EF4-FFF2-40B4-BE49-F238E27FC236}">
                <a16:creationId xmlns:a16="http://schemas.microsoft.com/office/drawing/2014/main" id="{A0BE96EB-3CAF-3903-C2D4-E14D80998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2223329"/>
            <a:ext cx="2274094" cy="33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14705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FD01C-53A9-C82A-BDE3-90D0E5399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BBF96FFC-543B-6E00-FE79-1DE3E61F225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E103C5E9-D71B-0CB4-77EF-9C41B8B5D9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7095064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Emmanuelle Charpentier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Max Planck Unit for the Science of Pathogens</a:t>
                      </a:r>
                      <a:b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Berlin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CRISPR-Cas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Regulatory Proteins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Regulatory RNAs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Streptococcus pyogenes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Bacteriology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Bilde 1">
            <a:extLst>
              <a:ext uri="{FF2B5EF4-FFF2-40B4-BE49-F238E27FC236}">
                <a16:creationId xmlns:a16="http://schemas.microsoft.com/office/drawing/2014/main" id="{29E4E271-DE61-D4D7-58E9-87102472D4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17" t="7978" r="18229"/>
          <a:stretch/>
        </p:blipFill>
        <p:spPr>
          <a:xfrm>
            <a:off x="76200" y="2106601"/>
            <a:ext cx="2277317" cy="323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56163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7B655-6053-5D00-92CF-E5A47F832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92DC7757-A8EA-4718-6D07-9F7AD57CCBA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63CFEABC-67B9-2170-328F-9DF8768B06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139754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Junbiao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Dai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Chinese Academy of Agricultural Sciences</a:t>
                      </a:r>
                      <a:br>
                        <a:rPr lang="en-US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Shenzhen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Synthetic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Yeast genetics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Genome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Synthetic genomics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Genome synthesis and assembly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05FC784A-7D1E-9280-0E3A-3844409598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018" r="9575" b="13171"/>
          <a:stretch/>
        </p:blipFill>
        <p:spPr>
          <a:xfrm>
            <a:off x="76200" y="2306103"/>
            <a:ext cx="2308183" cy="30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10982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0F813-4C62-5DDC-ED0E-DD38E0DEE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569D5C50-F6A2-6F1B-AAF0-142A422C2AF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4CC12D1B-5BF0-20A3-4A32-293DED22E6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5033149"/>
              </p:ext>
            </p:extLst>
          </p:nvPr>
        </p:nvGraphicFramePr>
        <p:xfrm>
          <a:off x="2455200" y="0"/>
          <a:ext cx="8316000" cy="8904718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82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65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009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Jyrki Heino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Turku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Finland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adhesion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Matrisome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Extracellular matrix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Structural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adhesion receptors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Cellular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signalling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7138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0AD8F020-F1C7-4071-F4C8-ACFEDB4601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07" r="6673"/>
          <a:stretch/>
        </p:blipFill>
        <p:spPr>
          <a:xfrm>
            <a:off x="158240" y="2433882"/>
            <a:ext cx="2162086" cy="292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2246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7788446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Arlene Holmes Henderson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Durham University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policy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mobility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Classics education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Languages in education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engagement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Employability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Rhetoric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Critical skills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Humanities in education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A332C3F0-4384-4C69-B8FC-2DD27FDA3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40" y="2513603"/>
            <a:ext cx="2176461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58011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379F8-77D5-9E05-F38C-9D272155E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5F829DC-1998-24A9-5232-A9EEB3D202E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3F1EF71D-E091-E2C5-989F-9E81774F11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7346185"/>
              </p:ext>
            </p:extLst>
          </p:nvPr>
        </p:nvGraphicFramePr>
        <p:xfrm>
          <a:off x="2455200" y="0"/>
          <a:ext cx="8316000" cy="8904718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82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65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009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Leontios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Kostrikis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Cyprus</a:t>
                      </a: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CYPRUS 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genetics in the transmission of HIV-1 and disease progression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molecular epidemiology of HIV1 infection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detection of coronaviruses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Detection of the SARS coronavirus and other SARS-associated coronaviruses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transmission drug resistance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7138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46931520-4195-E9C7-27CC-AC0ED2E65D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47" r="20931"/>
          <a:stretch/>
        </p:blipFill>
        <p:spPr>
          <a:xfrm>
            <a:off x="158240" y="2417458"/>
            <a:ext cx="2171071" cy="309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44183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44B50-7D47-ED31-13D4-A467293CA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2C2BCDCF-BB4E-73DF-405A-1E01A50B940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AC6B3F14-1DFE-ED4D-9862-8E7EF0B313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1848888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Cell &amp; Developmental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Francisco Martinez Mojica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Alicante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Spain</a:t>
                      </a:r>
                      <a:endParaRPr lang="es-ES"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CRISPR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Genetics of prokaryotes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Bacterial physiology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 topology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 expression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Bilde 1">
            <a:extLst>
              <a:ext uri="{FF2B5EF4-FFF2-40B4-BE49-F238E27FC236}">
                <a16:creationId xmlns:a16="http://schemas.microsoft.com/office/drawing/2014/main" id="{FE67676E-9727-2E7F-0DE3-800C536941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55" t="4237" r="25096" b="24237"/>
          <a:stretch/>
        </p:blipFill>
        <p:spPr>
          <a:xfrm>
            <a:off x="158241" y="2123240"/>
            <a:ext cx="2150224" cy="285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05597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56C7E-F2BD-784E-623A-860456F7D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1776800B-380A-F889-06E6-C8C9B639FE3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E8E6BDD8-A6D6-3AA4-F636-8EC4FFB0B10F}"/>
              </a:ext>
            </a:extLst>
          </p:cNvPr>
          <p:cNvGraphicFramePr/>
          <p:nvPr>
            <p:extLst/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Andres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Metspalu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Tartu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Estonia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Microarray technology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Personalised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medicine and prevention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genomics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 diagnostics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genetics and genomics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Biobanking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9B0D77D3-0205-D26C-592C-19A3317E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74" r="8492" b="16342"/>
          <a:stretch/>
        </p:blipFill>
        <p:spPr>
          <a:xfrm>
            <a:off x="171720" y="2184852"/>
            <a:ext cx="2170301" cy="29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84095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B7B7C-A26A-FE10-15DD-1A7213B8A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2FECEFF1-92BE-B497-194D-B7F61CAC22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6C960363-FDD4-179D-887F-3AA4F2DD0C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9941919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Michaela Müller-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Trutwin</a:t>
                      </a:r>
                      <a:endParaRPr lang="en-GB" sz="20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 Pasteur</a:t>
                      </a:r>
                      <a:b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Paris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killer cells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Antiviral cellular innate immunity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Preclinical research (nonhuman primates)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Viral persistence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Translational research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1D3E7EE6-C858-C466-10B1-B362A300E1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30" r="12308"/>
          <a:stretch/>
        </p:blipFill>
        <p:spPr>
          <a:xfrm>
            <a:off x="158240" y="1936179"/>
            <a:ext cx="2155401" cy="298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09418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DC165-8708-2BDB-0721-C2351D296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D98B7F9-BEBD-F4E7-BE75-8EE9C7EEE39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920F9832-7327-990A-55FD-473059B466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8002963"/>
              </p:ext>
            </p:extLst>
          </p:nvPr>
        </p:nvGraphicFramePr>
        <p:xfrm>
          <a:off x="2455200" y="0"/>
          <a:ext cx="8316000" cy="8699619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033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06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802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Natalia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Prevarskaya</a:t>
                      </a:r>
                      <a:endParaRPr lang="es-ES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de Lille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pharmacology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Oncochannelopathies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Ion channels and cancer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Prostate cancer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Calcium signaling and cancer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8201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6E41EF93-3C7F-78F4-4280-EE157746F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99" y="2238943"/>
            <a:ext cx="2025727" cy="27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18030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D8367-CC7D-CD31-AF35-CEE5C108F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1875E81E-21F2-ED07-A7C8-EEDFD96E5A1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4C786AE2-590E-F61F-DF83-F42E742E75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1865789"/>
              </p:ext>
            </p:extLst>
          </p:nvPr>
        </p:nvGraphicFramePr>
        <p:xfrm>
          <a:off x="2455200" y="0"/>
          <a:ext cx="8316000" cy="8904718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82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65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009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Holger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Puchta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Karlsruhe Institute for Technology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 genetics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Genome engineering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 recombination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 repair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 editing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7138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Bilde 2">
            <a:extLst>
              <a:ext uri="{FF2B5EF4-FFF2-40B4-BE49-F238E27FC236}">
                <a16:creationId xmlns:a16="http://schemas.microsoft.com/office/drawing/2014/main" id="{C3E3E754-EB56-CAE7-FB5B-C379346B7C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03" r="1915" b="13836"/>
          <a:stretch/>
        </p:blipFill>
        <p:spPr>
          <a:xfrm>
            <a:off x="155552" y="2187724"/>
            <a:ext cx="2131459" cy="286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00186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6859240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Biochemistry &amp; Molecular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Lixin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Zhang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China University of Science and Technology</a:t>
                      </a:r>
                      <a:br>
                        <a:rPr lang="en-U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Shanghai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Intelligent bio-manufacturing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Microbial drug discovery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Synthetic biology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AC2CD09-E30D-4AD5-B68F-BD0203D3C3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7" t="1568" r="21627" b="48575"/>
          <a:stretch/>
        </p:blipFill>
        <p:spPr>
          <a:xfrm>
            <a:off x="113312" y="2514602"/>
            <a:ext cx="2237305" cy="28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6773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Cell &amp; Developmental Biology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264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18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51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5904639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4527784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Cell &amp; Developmental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Thomas Brunner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Konstanz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receptors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TNF family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BCL-2 family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Glucocorticoids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death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Inflammation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012B753-67B0-4FB3-ACA2-C2F56262D7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15195" r="3931" b="5099"/>
          <a:stretch/>
        </p:blipFill>
        <p:spPr>
          <a:xfrm>
            <a:off x="76199" y="2467534"/>
            <a:ext cx="2310653" cy="317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7829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6522595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Cell &amp; Developmental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Yrjö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Helariutta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Helsinki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Finland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genetics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Arabidopsis thaliana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Emerging models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Tree biology &amp; genomics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 vascular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Wood formation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Forestry and breeding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Developmental biology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10B63A55-91BF-48DD-A6A3-CD8C7922C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81" y="2396105"/>
            <a:ext cx="2025727" cy="27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45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>
              <p:ext uri="{D42A27DB-BD31-4B8C-83A1-F6EECF244321}">
                <p14:modId xmlns:p14="http://schemas.microsoft.com/office/powerpoint/2010/main" val="688417805"/>
              </p:ext>
            </p:extLst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A1 – Humanities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Classics &amp; Oriental Studies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Gábor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Kósa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Eötvös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Loránd</a:t>
                      </a: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University</a:t>
                      </a:r>
                      <a:b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Budapest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Manichaeism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Cosmogonic myths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Shamanism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Chinese religions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526153B-F48D-4492-8153-25A4BE932D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r="7929" b="2693"/>
          <a:stretch/>
        </p:blipFill>
        <p:spPr>
          <a:xfrm>
            <a:off x="76200" y="2071025"/>
            <a:ext cx="2290396" cy="336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28500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0449352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Cell &amp; Developmental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Anna Katharina Simon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Delbrück Center</a:t>
                      </a:r>
                      <a:b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Berlin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Germany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Autophagy prevents aging immune cells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Autophagy inducers in vaccine responses (clinical trials)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Mechanisms of immunological tolerance in the thymus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Peripheral tolerance in </a:t>
                      </a: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tumour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immunity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cell subsets in autoimmunity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Death mechanisms in immune cells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Autophagy in hematopoiesis (stem cells and mature lineages)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Autophagy in immune cells</a:t>
                      </a:r>
                      <a:endParaRPr lang="en-GB" sz="17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245458C-7973-4107-846B-8BFDD181B5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6" t="-110" r="29664" b="18677"/>
          <a:stretch/>
        </p:blipFill>
        <p:spPr>
          <a:xfrm>
            <a:off x="76200" y="2424952"/>
            <a:ext cx="2307921" cy="316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46095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5952893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Cell &amp; Developmental Biology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Sharon A.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Tooze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Francis Crick Institute</a:t>
                      </a:r>
                      <a:b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London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Vesicular trafficking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Autophagy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cell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Organelle biogenesis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Protein trafficking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Secretory pathway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04ECE7B-1038-49ED-A800-D14C34D65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7" r="29808" b="13284"/>
          <a:stretch/>
        </p:blipFill>
        <p:spPr>
          <a:xfrm>
            <a:off x="76200" y="2376939"/>
            <a:ext cx="2303929" cy="31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36713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/>
          <p:cNvGraphicFramePr/>
          <p:nvPr>
            <p:extLst/>
          </p:nvPr>
        </p:nvGraphicFramePr>
        <p:xfrm>
          <a:off x="2455200" y="0"/>
          <a:ext cx="8316000" cy="9151767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Physiology &amp; Neuroscience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633"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section members: 477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foreign members:   78</a:t>
                      </a:r>
                    </a:p>
                    <a:p>
                      <a:pPr algn="ctr"/>
                      <a:r>
                        <a:rPr lang="en-US" sz="22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Overall female members:    51</a:t>
                      </a:r>
                    </a:p>
                    <a:p>
                      <a:pPr algn="ctr"/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n-GB" sz="20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Arial"/>
                        </a:rPr>
                        <a:t>  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000" b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endParaRPr lang="en-GB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733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199756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881792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Physiology 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&amp; Neuroscience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Claudia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Bagni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Lausanne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Switzerland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mechanisms of synaptic plasticity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Neuronal development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mRNA metabolism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Molecular mechanisms of cancer in the context of Fragile X syndrome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Intellectual disabilities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Brain wiring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Fragile X Syndrome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ASD and SCZ-like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behaviours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Autism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4A14BC1-23D1-4F25-BCDA-52DF043557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8076" r="23280"/>
          <a:stretch/>
        </p:blipFill>
        <p:spPr>
          <a:xfrm>
            <a:off x="76200" y="2501152"/>
            <a:ext cx="2264560" cy="287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63672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0945741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Physiology 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&amp; Neuroscience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Zsuzsanna</a:t>
                      </a:r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Helyes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Pécs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Transient Receptor Potential Ion Channels (TRPV1, TRPA1)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Sensory-vascular-immune interactions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Neuropeptides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Trigeminovascular</a:t>
                      </a: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activation, migraine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Analgesic, anti-inflammatory and antidepressant drug discovery and development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 Regional Pain Syndrome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Somatostatin sst4 receptor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Capsaicin-sensitive sensory nerves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Neurogenic inflammation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7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Neuropathic pain</a:t>
                      </a:r>
                      <a:endParaRPr lang="en-GB" sz="17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7BC2222-209A-4267-B283-85C319674E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r="11538" b="12169"/>
          <a:stretch/>
        </p:blipFill>
        <p:spPr>
          <a:xfrm>
            <a:off x="76201" y="2310653"/>
            <a:ext cx="2296424" cy="314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61845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406505"/>
              </p:ext>
            </p:extLst>
          </p:nvPr>
        </p:nvGraphicFramePr>
        <p:xfrm>
          <a:off x="2455200" y="1"/>
          <a:ext cx="8316000" cy="891212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Physiology 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&amp; Neuroscience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Peter Holzer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University of Graz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Austria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role of the gastrointestinal microbiota in nutrition-related brain dysfunction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Neurogenic inflammation and its mediators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Translational models in pharmacology and neuroscience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between gastrointestinal tract and brain via neuronal, endocrine and immune pathways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Analysis of the opioid system in the gastrointestinal tract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Capsaicin-sensitive neurons in gastric mucosal blood flow and protection of the gastric mucosa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Neuropeptides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Gastric acid induced </a:t>
                      </a:r>
                      <a:r>
                        <a:rPr lang="en-US" sz="14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signalling</a:t>
                      </a: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the brain mediated by vagal afferent neurons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Neuropharmacological analysis of the effect of peripheral immune activation</a:t>
                      </a:r>
                      <a:endParaRPr lang="en-GB" sz="14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83381CE-E607-434A-98B1-D4CD5AAB9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0" y="2461799"/>
            <a:ext cx="2269753" cy="287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04763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1703286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Physiology 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&amp; Neuroscience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Gemma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Modinos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King’s College London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Multimodal neuroimaging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Cross-species neuroimaging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Psychosis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Neuropsychopharmacology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neuroscience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Schizotypy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Schizophrenia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00B9D85-CF46-48C3-80BB-652B15E93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5252" r="10353" b="8719"/>
          <a:stretch/>
        </p:blipFill>
        <p:spPr>
          <a:xfrm>
            <a:off x="76200" y="2534769"/>
            <a:ext cx="2303929" cy="278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47309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844641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Physiology 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&amp; Neuroscience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Fu-Dong Shi</a:t>
                      </a: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Beijing Tiantan Hospital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Clinical neuroscience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Neuroinflammatory diseases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Stroke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sclerosis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9DA7375-DF74-4DDF-89D0-8FE610BEA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r="13397" b="32133"/>
          <a:stretch/>
        </p:blipFill>
        <p:spPr>
          <a:xfrm>
            <a:off x="86915" y="2478741"/>
            <a:ext cx="2312836" cy="29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0853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9976229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Physiology 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&amp; Neuroscience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Liliane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Schoofs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 Leuven</a:t>
                      </a:r>
                    </a:p>
                    <a:p>
                      <a:pPr algn="ctr"/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Belgium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Comparative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endocrinoogy</a:t>
                      </a:r>
                      <a:endParaRPr lang="en-US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Biochemistry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Role of brain neuropeptides in </a:t>
                      </a:r>
                      <a:r>
                        <a:rPr lang="en-US" sz="18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behaviour</a:t>
                      </a: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physiology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6CB262E6-914D-4F2E-A900-183B1F43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81" y="2396105"/>
            <a:ext cx="2025727" cy="27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7258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A73E-C357-E563-0136-EF5CBF8E1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>
            <a:extLst>
              <a:ext uri="{FF2B5EF4-FFF2-40B4-BE49-F238E27FC236}">
                <a16:creationId xmlns:a16="http://schemas.microsoft.com/office/drawing/2014/main" id="{EF81AE08-3F8B-7F33-A2B2-A426BA1DAB2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6200" y="6569847"/>
            <a:ext cx="164081" cy="218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5" name="Table">
            <a:extLst>
              <a:ext uri="{FF2B5EF4-FFF2-40B4-BE49-F238E27FC236}">
                <a16:creationId xmlns:a16="http://schemas.microsoft.com/office/drawing/2014/main" id="{CB1CF806-B9D4-D7D7-5FC3-F19C8B566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7067525"/>
              </p:ext>
            </p:extLst>
          </p:nvPr>
        </p:nvGraphicFramePr>
        <p:xfrm>
          <a:off x="2455200" y="1"/>
          <a:ext cx="8316000" cy="8879080"/>
        </p:xfrm>
        <a:graphic>
          <a:graphicData uri="http://schemas.openxmlformats.org/drawingml/2006/table">
            <a:tbl>
              <a:tblPr firstRow="1"/>
              <a:tblGrid>
                <a:gridCol w="4313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2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2024 Class C – Life Sciences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Section – Physiology 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&amp; Neuroscience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06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4720">
                <a:tc>
                  <a:txBody>
                    <a:bodyPr/>
                    <a:lstStyle/>
                    <a:p>
                      <a:pPr algn="ctr"/>
                      <a:r>
                        <a:rPr lang="en-GB" sz="2400" b="1" i="0" u="none" strike="noStrike" cap="none" spc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Pawel </a:t>
                      </a:r>
                      <a:r>
                        <a:rPr lang="en-GB" sz="2400" b="1" i="0" u="none" strike="noStrike" cap="none" spc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  <a:sym typeface="Calibri"/>
                        </a:rPr>
                        <a:t>Swietach</a:t>
                      </a:r>
                      <a:endParaRPr lang="en-GB" sz="2400" b="1" i="0" u="none" strike="noStrike" cap="none" spc="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algn="ctr"/>
                      <a:r>
                        <a:rPr lang="es-ES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Oxford</a:t>
                      </a:r>
                    </a:p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lang="es-ES" sz="20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Kingdom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Hypoxia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Cardiac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blood cells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Acid/base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Mathematical modelling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Metabolism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Cancer biology</a:t>
                      </a:r>
                    </a:p>
                    <a:p>
                      <a:pPr algn="l">
                        <a:spcBef>
                          <a:spcPts val="1200"/>
                        </a:spcBef>
                      </a:pPr>
                      <a:r>
                        <a:rPr lang="en-US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 regulation</a:t>
                      </a:r>
                      <a:endParaRPr lang="en-GB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086">
                <a:tc>
                  <a:txBody>
                    <a:bodyPr/>
                    <a:lstStyle/>
                    <a:p>
                      <a:pPr algn="ctr">
                        <a:defRPr sz="2400" b="1">
                          <a:solidFill>
                            <a:srgbClr val="37609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lang="en-GB" sz="1800" dirty="0">
                        <a:solidFill>
                          <a:srgbClr val="37609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FD12747D-EDEA-41F2-892C-D2E4581E8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81" y="2396105"/>
            <a:ext cx="2025727" cy="27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0149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95B3A66D8AD748A9226BE7593B8586" ma:contentTypeVersion="18" ma:contentTypeDescription="Create a new document." ma:contentTypeScope="" ma:versionID="33cd9d500e5be82e47b26cc9b2eec3f9">
  <xsd:schema xmlns:xsd="http://www.w3.org/2001/XMLSchema" xmlns:xs="http://www.w3.org/2001/XMLSchema" xmlns:p="http://schemas.microsoft.com/office/2006/metadata/properties" xmlns:ns2="97783c18-4378-4405-bede-c051d15d3e21" xmlns:ns3="e8b9a027-e6bc-4897-ad19-46e5c2a776ff" targetNamespace="http://schemas.microsoft.com/office/2006/metadata/properties" ma:root="true" ma:fieldsID="5f8a5c891b707a5b1efa39bdd5e2373a" ns2:_="" ns3:_="">
    <xsd:import namespace="97783c18-4378-4405-bede-c051d15d3e21"/>
    <xsd:import namespace="e8b9a027-e6bc-4897-ad19-46e5c2a776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83c18-4378-4405-bede-c051d15d3e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f15d7e9-da90-449b-8052-bacb192258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b9a027-e6bc-4897-ad19-46e5c2a776f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4abbd56-97d4-4508-af08-05a332417ba5}" ma:internalName="TaxCatchAll" ma:showField="CatchAllData" ma:web="e8b9a027-e6bc-4897-ad19-46e5c2a776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783c18-4378-4405-bede-c051d15d3e21">
      <Terms xmlns="http://schemas.microsoft.com/office/infopath/2007/PartnerControls"/>
    </lcf76f155ced4ddcb4097134ff3c332f>
    <TaxCatchAll xmlns="e8b9a027-e6bc-4897-ad19-46e5c2a776ff" xsi:nil="true"/>
  </documentManagement>
</p:properties>
</file>

<file path=customXml/itemProps1.xml><?xml version="1.0" encoding="utf-8"?>
<ds:datastoreItem xmlns:ds="http://schemas.openxmlformats.org/officeDocument/2006/customXml" ds:itemID="{A72C98F3-460E-4337-8C82-14B33C83CA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83c18-4378-4405-bede-c051d15d3e21"/>
    <ds:schemaRef ds:uri="e8b9a027-e6bc-4897-ad19-46e5c2a776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31B694-AAC7-46D7-BAD4-3FA82D02C7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DB0552-1A17-4364-A8F2-82221883CE5E}">
  <ds:schemaRefs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e8b9a027-e6bc-4897-ad19-46e5c2a776ff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97783c18-4378-4405-bede-c051d15d3e2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4611</Words>
  <Application>Microsoft Office PowerPoint</Application>
  <PresentationFormat>Breitbild</PresentationFormat>
  <Paragraphs>1356</Paragraphs>
  <Slides>115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115</vt:i4>
      </vt:variant>
    </vt:vector>
  </HeadingPairs>
  <TitlesOfParts>
    <vt:vector size="122" baseType="lpstr">
      <vt:lpstr>Arial</vt:lpstr>
      <vt:lpstr>Calibri</vt:lpstr>
      <vt:lpstr>Calibri Light</vt:lpstr>
      <vt:lpstr>Century Gothic</vt:lpstr>
      <vt:lpstr>Helvetica</vt:lpstr>
      <vt:lpstr>Helvetica Neue</vt:lpstr>
      <vt:lpstr>1_Office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Coates</dc:creator>
  <cp:lastModifiedBy>Dana Kaiser</cp:lastModifiedBy>
  <cp:revision>138</cp:revision>
  <dcterms:created xsi:type="dcterms:W3CDTF">2023-09-11T10:16:22Z</dcterms:created>
  <dcterms:modified xsi:type="dcterms:W3CDTF">2024-11-24T18:19:05Z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0x0101001895B3A66D8AD748A9226BE7593B8586</vt:lpwstr>
  </property>
</Properties>
</file>