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7" r:id="rId2"/>
    <p:sldId id="375" r:id="rId3"/>
    <p:sldId id="343" r:id="rId4"/>
    <p:sldId id="330" r:id="rId5"/>
    <p:sldId id="331" r:id="rId6"/>
    <p:sldId id="348" r:id="rId7"/>
    <p:sldId id="374" r:id="rId8"/>
    <p:sldId id="354" r:id="rId9"/>
    <p:sldId id="349" r:id="rId10"/>
    <p:sldId id="350" r:id="rId11"/>
    <p:sldId id="267" r:id="rId12"/>
    <p:sldId id="339" r:id="rId13"/>
    <p:sldId id="269" r:id="rId14"/>
    <p:sldId id="340" r:id="rId15"/>
    <p:sldId id="273" r:id="rId16"/>
    <p:sldId id="263" r:id="rId17"/>
    <p:sldId id="259" r:id="rId18"/>
    <p:sldId id="257" r:id="rId19"/>
    <p:sldId id="301" r:id="rId20"/>
    <p:sldId id="336" r:id="rId21"/>
    <p:sldId id="342" r:id="rId22"/>
    <p:sldId id="371" r:id="rId23"/>
    <p:sldId id="372" r:id="rId24"/>
    <p:sldId id="370" r:id="rId25"/>
    <p:sldId id="368" r:id="rId26"/>
    <p:sldId id="313" r:id="rId27"/>
    <p:sldId id="341" r:id="rId28"/>
    <p:sldId id="378" r:id="rId29"/>
    <p:sldId id="376" r:id="rId30"/>
    <p:sldId id="377" r:id="rId31"/>
    <p:sldId id="328" r:id="rId32"/>
  </p:sldIdLst>
  <p:sldSz cx="9144000" cy="6858000" type="screen4x3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ywoodgate:Dropbox:Combined%20standard%20extracts%20MOOCs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ywoodgate:Dropbox:Combined%20standard%20extracts%20MOOCs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ywoodgate:Dropbox:Combined%20standard%20extracts%20MOOCs%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fandabbydozzie:Dropbox:MOOCs:BOSdata_raw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fandabbydozzie:Dropbox:MOOCs:BOSdata_raw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ff\Desktop\age_vs_cert-intent_vs_SoA-achiev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Forums!$F$1</c:f>
              <c:strCache>
                <c:ptCount val="1"/>
                <c:pt idx="0">
                  <c:v>% using forums</c:v>
                </c:pt>
              </c:strCache>
            </c:strRef>
          </c:tx>
          <c:spPr>
            <a:ln w="47625">
              <a:noFill/>
            </a:ln>
          </c:spPr>
          <c:dPt>
            <c:idx val="19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</c:dPt>
          <c:dPt>
            <c:idx val="20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</c:dPt>
          <c:dPt>
            <c:idx val="32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</c:dPt>
          <c:dPt>
            <c:idx val="33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</c:dPt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Forums!$E$2:$E$39</c:f>
              <c:numCache>
                <c:formatCode>0.00</c:formatCode>
                <c:ptCount val="38"/>
                <c:pt idx="0">
                  <c:v>0.61338742393509105</c:v>
                </c:pt>
                <c:pt idx="1">
                  <c:v>0.20051290270876701</c:v>
                </c:pt>
                <c:pt idx="2">
                  <c:v>0.201196070055532</c:v>
                </c:pt>
                <c:pt idx="3">
                  <c:v>2.0961186554945579</c:v>
                </c:pt>
                <c:pt idx="4">
                  <c:v>0.93431902189365901</c:v>
                </c:pt>
                <c:pt idx="6">
                  <c:v>1.3138618451553079</c:v>
                </c:pt>
                <c:pt idx="7">
                  <c:v>1.163559831629585</c:v>
                </c:pt>
                <c:pt idx="8">
                  <c:v>1.195643564356436</c:v>
                </c:pt>
                <c:pt idx="9">
                  <c:v>1.825651830392415</c:v>
                </c:pt>
                <c:pt idx="10">
                  <c:v>2.0306660277910882</c:v>
                </c:pt>
                <c:pt idx="11">
                  <c:v>1.9607843137254899</c:v>
                </c:pt>
                <c:pt idx="12">
                  <c:v>2.0348372843911968</c:v>
                </c:pt>
                <c:pt idx="13">
                  <c:v>1.7631084186338</c:v>
                </c:pt>
                <c:pt idx="14">
                  <c:v>1.309331946971666</c:v>
                </c:pt>
                <c:pt idx="15">
                  <c:v>1.7558047185237089</c:v>
                </c:pt>
                <c:pt idx="16">
                  <c:v>1.117454906973441</c:v>
                </c:pt>
                <c:pt idx="17">
                  <c:v>0.70002075980901002</c:v>
                </c:pt>
                <c:pt idx="18">
                  <c:v>0.84926990108337297</c:v>
                </c:pt>
                <c:pt idx="19">
                  <c:v>5.7677902621722836</c:v>
                </c:pt>
                <c:pt idx="20">
                  <c:v>9.8055555555555554</c:v>
                </c:pt>
                <c:pt idx="21">
                  <c:v>3.317284224539605</c:v>
                </c:pt>
                <c:pt idx="22">
                  <c:v>1.905405405405405</c:v>
                </c:pt>
                <c:pt idx="23">
                  <c:v>1.2413180741910019</c:v>
                </c:pt>
                <c:pt idx="25">
                  <c:v>1.021813224267212</c:v>
                </c:pt>
                <c:pt idx="26">
                  <c:v>0.73719081272084797</c:v>
                </c:pt>
                <c:pt idx="27">
                  <c:v>1.3321518987341769</c:v>
                </c:pt>
                <c:pt idx="29">
                  <c:v>1.253983649715948</c:v>
                </c:pt>
                <c:pt idx="30">
                  <c:v>1.188541911246771</c:v>
                </c:pt>
                <c:pt idx="31">
                  <c:v>0.93319947486292398</c:v>
                </c:pt>
                <c:pt idx="32">
                  <c:v>12.271703425621769</c:v>
                </c:pt>
                <c:pt idx="33">
                  <c:v>7.2683333333333326</c:v>
                </c:pt>
                <c:pt idx="34">
                  <c:v>3.697591436217663</c:v>
                </c:pt>
                <c:pt idx="35">
                  <c:v>0.69277466968218104</c:v>
                </c:pt>
                <c:pt idx="36">
                  <c:v>1.3961288169531121</c:v>
                </c:pt>
                <c:pt idx="37">
                  <c:v>0.96942519364044</c:v>
                </c:pt>
              </c:numCache>
            </c:numRef>
          </c:xVal>
          <c:yVal>
            <c:numRef>
              <c:f>Forums!$F$2:$F$39</c:f>
              <c:numCache>
                <c:formatCode>0%</c:formatCode>
                <c:ptCount val="38"/>
                <c:pt idx="0">
                  <c:v>0.158561687893992</c:v>
                </c:pt>
                <c:pt idx="1">
                  <c:v>0.374624714783235</c:v>
                </c:pt>
                <c:pt idx="2">
                  <c:v>0.29723209751142698</c:v>
                </c:pt>
                <c:pt idx="3">
                  <c:v>0.50178813067852301</c:v>
                </c:pt>
                <c:pt idx="4">
                  <c:v>0.55838691752004399</c:v>
                </c:pt>
                <c:pt idx="6">
                  <c:v>0.304945287980321</c:v>
                </c:pt>
                <c:pt idx="7">
                  <c:v>0.23779563588526301</c:v>
                </c:pt>
                <c:pt idx="8">
                  <c:v>0.16998788205197299</c:v>
                </c:pt>
                <c:pt idx="9">
                  <c:v>0.34736071722623701</c:v>
                </c:pt>
                <c:pt idx="10">
                  <c:v>0.17018674060180999</c:v>
                </c:pt>
                <c:pt idx="11">
                  <c:v>0.15990099009900999</c:v>
                </c:pt>
                <c:pt idx="12">
                  <c:v>0.61948626171175902</c:v>
                </c:pt>
                <c:pt idx="13">
                  <c:v>0.46743482081827897</c:v>
                </c:pt>
                <c:pt idx="14">
                  <c:v>0.52000540686672103</c:v>
                </c:pt>
                <c:pt idx="15">
                  <c:v>0.40193409069570901</c:v>
                </c:pt>
                <c:pt idx="16">
                  <c:v>0.36386656675538098</c:v>
                </c:pt>
                <c:pt idx="17">
                  <c:v>0.43962763530163401</c:v>
                </c:pt>
                <c:pt idx="18">
                  <c:v>0.38157145852679503</c:v>
                </c:pt>
                <c:pt idx="19">
                  <c:v>0.158081705150977</c:v>
                </c:pt>
                <c:pt idx="20">
                  <c:v>0.20313479623824501</c:v>
                </c:pt>
                <c:pt idx="21">
                  <c:v>0.27674075893405398</c:v>
                </c:pt>
                <c:pt idx="22">
                  <c:v>0.25849192965550499</c:v>
                </c:pt>
                <c:pt idx="23">
                  <c:v>0.39646405382148198</c:v>
                </c:pt>
                <c:pt idx="25">
                  <c:v>0.36217750894951201</c:v>
                </c:pt>
                <c:pt idx="26">
                  <c:v>0.36999509723811103</c:v>
                </c:pt>
                <c:pt idx="27">
                  <c:v>0.29300496995771802</c:v>
                </c:pt>
                <c:pt idx="29">
                  <c:v>0.34737196765498601</c:v>
                </c:pt>
                <c:pt idx="30">
                  <c:v>0.28235216123044299</c:v>
                </c:pt>
                <c:pt idx="31">
                  <c:v>0.38783395231819801</c:v>
                </c:pt>
                <c:pt idx="32">
                  <c:v>0.38738411197964001</c:v>
                </c:pt>
                <c:pt idx="33">
                  <c:v>0.30635690579525099</c:v>
                </c:pt>
                <c:pt idx="34">
                  <c:v>0.24582434852527299</c:v>
                </c:pt>
                <c:pt idx="35">
                  <c:v>0.227496750433276</c:v>
                </c:pt>
                <c:pt idx="36">
                  <c:v>0.35715137067938002</c:v>
                </c:pt>
                <c:pt idx="37">
                  <c:v>0.29604151580979998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540928"/>
        <c:axId val="79309824"/>
      </c:scatterChart>
      <c:valAx>
        <c:axId val="74540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posts per forum user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79309824"/>
        <c:crosses val="autoZero"/>
        <c:crossBetween val="midCat"/>
      </c:valAx>
      <c:valAx>
        <c:axId val="7930982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active learners</a:t>
                </a:r>
                <a:r>
                  <a:rPr lang="en-US" baseline="0"/>
                  <a:t> using the forums</a:t>
                </a:r>
                <a:endParaRPr lang="en-US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74540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="1" dirty="0">
                <a:solidFill>
                  <a:schemeClr val="tx2"/>
                </a:solidFill>
              </a:rPr>
              <a:t>Course</a:t>
            </a:r>
            <a:r>
              <a:rPr lang="en-US" sz="2400" b="1" baseline="0" dirty="0">
                <a:solidFill>
                  <a:schemeClr val="tx2"/>
                </a:solidFill>
              </a:rPr>
              <a:t> active participation</a:t>
            </a:r>
            <a:endParaRPr lang="en-US" sz="2400" b="1" dirty="0">
              <a:solidFill>
                <a:schemeClr val="tx2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Sheet4!$A$2:$A$29</c:f>
              <c:strCache>
                <c:ptCount val="28"/>
                <c:pt idx="0">
                  <c:v>aiplan-001</c:v>
                </c:pt>
                <c:pt idx="1">
                  <c:v>aiplan-002</c:v>
                </c:pt>
                <c:pt idx="2">
                  <c:v>aiplan-003</c:v>
                </c:pt>
                <c:pt idx="3">
                  <c:v>animal-001</c:v>
                </c:pt>
                <c:pt idx="4">
                  <c:v>animal-002</c:v>
                </c:pt>
                <c:pt idx="5">
                  <c:v>astrobio-001</c:v>
                </c:pt>
                <c:pt idx="6">
                  <c:v>astrobio-002</c:v>
                </c:pt>
                <c:pt idx="7">
                  <c:v>astrotech-001</c:v>
                </c:pt>
                <c:pt idx="8">
                  <c:v>clinicalpsych-001</c:v>
                </c:pt>
                <c:pt idx="9">
                  <c:v>criticalthinking-001</c:v>
                </c:pt>
                <c:pt idx="10">
                  <c:v>criticalthinking-002</c:v>
                </c:pt>
                <c:pt idx="11">
                  <c:v>criticalthinking-003</c:v>
                </c:pt>
                <c:pt idx="12">
                  <c:v>edc-001</c:v>
                </c:pt>
                <c:pt idx="13">
                  <c:v>edc-002</c:v>
                </c:pt>
                <c:pt idx="14">
                  <c:v>edc-003</c:v>
                </c:pt>
                <c:pt idx="15">
                  <c:v>edivet-001</c:v>
                </c:pt>
                <c:pt idx="16">
                  <c:v>edivet-002</c:v>
                </c:pt>
                <c:pt idx="17">
                  <c:v>equine-001</c:v>
                </c:pt>
                <c:pt idx="18">
                  <c:v>equine-002</c:v>
                </c:pt>
                <c:pt idx="19">
                  <c:v>equine-003</c:v>
                </c:pt>
                <c:pt idx="20">
                  <c:v>introphil-001</c:v>
                </c:pt>
                <c:pt idx="21">
                  <c:v>introphil-002</c:v>
                </c:pt>
                <c:pt idx="22">
                  <c:v>introphil-003</c:v>
                </c:pt>
                <c:pt idx="23">
                  <c:v>introphil-004</c:v>
                </c:pt>
                <c:pt idx="24">
                  <c:v>music-001</c:v>
                </c:pt>
                <c:pt idx="25">
                  <c:v>philsci-001</c:v>
                </c:pt>
                <c:pt idx="26">
                  <c:v>warhol-001</c:v>
                </c:pt>
                <c:pt idx="27">
                  <c:v>warhol-002</c:v>
                </c:pt>
              </c:strCache>
            </c:strRef>
          </c:cat>
          <c:val>
            <c:numRef>
              <c:f>Sheet4!$D$2:$D$29</c:f>
              <c:numCache>
                <c:formatCode>General</c:formatCode>
                <c:ptCount val="28"/>
                <c:pt idx="0">
                  <c:v>15346</c:v>
                </c:pt>
                <c:pt idx="1">
                  <c:v>16691</c:v>
                </c:pt>
                <c:pt idx="2">
                  <c:v>18365</c:v>
                </c:pt>
                <c:pt idx="3">
                  <c:v>22328</c:v>
                </c:pt>
                <c:pt idx="4">
                  <c:v>15084</c:v>
                </c:pt>
                <c:pt idx="5">
                  <c:v>20177</c:v>
                </c:pt>
                <c:pt idx="6">
                  <c:v>12600</c:v>
                </c:pt>
                <c:pt idx="7">
                  <c:v>13262</c:v>
                </c:pt>
                <c:pt idx="8">
                  <c:v>39498</c:v>
                </c:pt>
                <c:pt idx="9">
                  <c:v>34439</c:v>
                </c:pt>
                <c:pt idx="10">
                  <c:v>35052</c:v>
                </c:pt>
                <c:pt idx="11">
                  <c:v>32270</c:v>
                </c:pt>
                <c:pt idx="12">
                  <c:v>21611</c:v>
                </c:pt>
                <c:pt idx="13">
                  <c:v>12294</c:v>
                </c:pt>
                <c:pt idx="14">
                  <c:v>6352</c:v>
                </c:pt>
                <c:pt idx="15">
                  <c:v>8455</c:v>
                </c:pt>
                <c:pt idx="16">
                  <c:v>6510</c:v>
                </c:pt>
                <c:pt idx="17">
                  <c:v>18926</c:v>
                </c:pt>
                <c:pt idx="18">
                  <c:v>10444</c:v>
                </c:pt>
                <c:pt idx="19">
                  <c:v>7835</c:v>
                </c:pt>
                <c:pt idx="20">
                  <c:v>51851</c:v>
                </c:pt>
                <c:pt idx="21">
                  <c:v>38919</c:v>
                </c:pt>
                <c:pt idx="22">
                  <c:v>22133</c:v>
                </c:pt>
                <c:pt idx="23">
                  <c:v>35913</c:v>
                </c:pt>
                <c:pt idx="24">
                  <c:v>59099</c:v>
                </c:pt>
                <c:pt idx="25">
                  <c:v>34469</c:v>
                </c:pt>
                <c:pt idx="26">
                  <c:v>16663</c:v>
                </c:pt>
                <c:pt idx="27">
                  <c:v>8346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19488"/>
        <c:axId val="69554944"/>
      </c:barChart>
      <c:catAx>
        <c:axId val="22719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69554944"/>
        <c:crosses val="autoZero"/>
        <c:auto val="1"/>
        <c:lblAlgn val="ctr"/>
        <c:lblOffset val="100"/>
        <c:noMultiLvlLbl val="0"/>
      </c:catAx>
      <c:valAx>
        <c:axId val="69554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719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5"/>
            <c:invertIfNegative val="0"/>
            <c:bubble3D val="0"/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Sheet4!$F$2:$F$30</c:f>
              <c:strCache>
                <c:ptCount val="29"/>
                <c:pt idx="0">
                  <c:v>aiplan-001</c:v>
                </c:pt>
                <c:pt idx="1">
                  <c:v>aiplan-002</c:v>
                </c:pt>
                <c:pt idx="2">
                  <c:v>aiplan-003</c:v>
                </c:pt>
                <c:pt idx="3">
                  <c:v>animal-001</c:v>
                </c:pt>
                <c:pt idx="4">
                  <c:v>animal-002</c:v>
                </c:pt>
                <c:pt idx="5">
                  <c:v>astrobio-001</c:v>
                </c:pt>
                <c:pt idx="6">
                  <c:v>astrobio-002</c:v>
                </c:pt>
                <c:pt idx="7">
                  <c:v>astrotech-001</c:v>
                </c:pt>
                <c:pt idx="8">
                  <c:v>clinicalpsych-001</c:v>
                </c:pt>
                <c:pt idx="9">
                  <c:v>criticalthinking-001</c:v>
                </c:pt>
                <c:pt idx="10">
                  <c:v>criticalthinking-002</c:v>
                </c:pt>
                <c:pt idx="11">
                  <c:v>criticalthinking-003</c:v>
                </c:pt>
                <c:pt idx="12">
                  <c:v>edc-001</c:v>
                </c:pt>
                <c:pt idx="13">
                  <c:v>edc-002</c:v>
                </c:pt>
                <c:pt idx="14">
                  <c:v>edc-003</c:v>
                </c:pt>
                <c:pt idx="15">
                  <c:v>edivet-001</c:v>
                </c:pt>
                <c:pt idx="16">
                  <c:v>edivet-002</c:v>
                </c:pt>
                <c:pt idx="17">
                  <c:v>equine-001</c:v>
                </c:pt>
                <c:pt idx="18">
                  <c:v>equine-002</c:v>
                </c:pt>
                <c:pt idx="19">
                  <c:v>equine-003</c:v>
                </c:pt>
                <c:pt idx="20">
                  <c:v>introphil-001</c:v>
                </c:pt>
                <c:pt idx="21">
                  <c:v>introphil-002</c:v>
                </c:pt>
                <c:pt idx="22">
                  <c:v>introphil-003</c:v>
                </c:pt>
                <c:pt idx="23">
                  <c:v>introphil-004</c:v>
                </c:pt>
                <c:pt idx="24">
                  <c:v>music-001</c:v>
                </c:pt>
                <c:pt idx="25">
                  <c:v>philsci-001</c:v>
                </c:pt>
                <c:pt idx="26">
                  <c:v>warhol-001</c:v>
                </c:pt>
                <c:pt idx="27">
                  <c:v>warhol-002</c:v>
                </c:pt>
                <c:pt idx="28">
                  <c:v>Grand Total</c:v>
                </c:pt>
              </c:strCache>
            </c:strRef>
          </c:cat>
          <c:val>
            <c:numRef>
              <c:f>Sheet4!$G$2:$G$30</c:f>
              <c:numCache>
                <c:formatCode>0%</c:formatCode>
                <c:ptCount val="29"/>
                <c:pt idx="0">
                  <c:v>4.2291150788479101E-2</c:v>
                </c:pt>
                <c:pt idx="1">
                  <c:v>3.55880414594692E-2</c:v>
                </c:pt>
                <c:pt idx="2">
                  <c:v>1.9003539341138E-2</c:v>
                </c:pt>
                <c:pt idx="3">
                  <c:v>0.246999283410964</c:v>
                </c:pt>
                <c:pt idx="4">
                  <c:v>0.21280827366746199</c:v>
                </c:pt>
                <c:pt idx="5">
                  <c:v>0.38182088516627799</c:v>
                </c:pt>
                <c:pt idx="6">
                  <c:v>0.208253968253968</c:v>
                </c:pt>
                <c:pt idx="7">
                  <c:v>0.27311114462373698</c:v>
                </c:pt>
                <c:pt idx="8">
                  <c:v>0.137120866879336</c:v>
                </c:pt>
                <c:pt idx="9">
                  <c:v>0.20044136008594901</c:v>
                </c:pt>
                <c:pt idx="10">
                  <c:v>0.113146182814105</c:v>
                </c:pt>
                <c:pt idx="11">
                  <c:v>8.2429501084598705E-2</c:v>
                </c:pt>
                <c:pt idx="12">
                  <c:v>7.9172643561149406E-2</c:v>
                </c:pt>
                <c:pt idx="13">
                  <c:v>3.00146412884334E-2</c:v>
                </c:pt>
                <c:pt idx="14">
                  <c:v>3.7940806045340003E-2</c:v>
                </c:pt>
                <c:pt idx="15">
                  <c:v>0.204021289178001</c:v>
                </c:pt>
                <c:pt idx="16">
                  <c:v>0.223502304147465</c:v>
                </c:pt>
                <c:pt idx="17">
                  <c:v>0.46454612702102899</c:v>
                </c:pt>
                <c:pt idx="18">
                  <c:v>0.293469934890846</c:v>
                </c:pt>
                <c:pt idx="19">
                  <c:v>0.25475430759412898</c:v>
                </c:pt>
                <c:pt idx="20">
                  <c:v>0.182098705907311</c:v>
                </c:pt>
                <c:pt idx="21">
                  <c:v>0.107916441840746</c:v>
                </c:pt>
                <c:pt idx="22">
                  <c:v>9.1266434735462906E-2</c:v>
                </c:pt>
                <c:pt idx="23">
                  <c:v>6.2595717428229294E-2</c:v>
                </c:pt>
                <c:pt idx="24">
                  <c:v>7.3689910150763996E-2</c:v>
                </c:pt>
                <c:pt idx="25">
                  <c:v>6.1417505584728298E-2</c:v>
                </c:pt>
                <c:pt idx="26">
                  <c:v>5.8692912440736898E-2</c:v>
                </c:pt>
                <c:pt idx="27">
                  <c:v>3.8461538461538498E-2</c:v>
                </c:pt>
                <c:pt idx="28">
                  <c:v>0.13898653714098499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72544"/>
        <c:axId val="74574080"/>
      </c:barChart>
      <c:catAx>
        <c:axId val="74572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74574080"/>
        <c:crosses val="autoZero"/>
        <c:auto val="1"/>
        <c:lblAlgn val="ctr"/>
        <c:lblOffset val="100"/>
        <c:noMultiLvlLbl val="0"/>
      </c:catAx>
      <c:valAx>
        <c:axId val="745740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457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Age in years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576837050660999"/>
          <c:y val="0.155243146689997"/>
          <c:w val="0.78572781415457305"/>
          <c:h val="0.728776975794692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Sheet2!$A$1:$A$7</c:f>
              <c:strCache>
                <c:ptCount val="7"/>
                <c:pt idx="0">
                  <c:v>under 18</c:v>
                </c:pt>
                <c:pt idx="1">
                  <c:v>18 - 24</c:v>
                </c:pt>
                <c:pt idx="2">
                  <c:v>25 - 34</c:v>
                </c:pt>
                <c:pt idx="3">
                  <c:v>35 - 44</c:v>
                </c:pt>
                <c:pt idx="4">
                  <c:v>45 - 54</c:v>
                </c:pt>
                <c:pt idx="5">
                  <c:v>55 - 64</c:v>
                </c:pt>
                <c:pt idx="6">
                  <c:v>65 or over</c:v>
                </c:pt>
              </c:strCache>
            </c:strRef>
          </c:cat>
          <c:val>
            <c:numRef>
              <c:f>Sheet2!$B$1:$B$7</c:f>
              <c:numCache>
                <c:formatCode>General</c:formatCode>
                <c:ptCount val="7"/>
                <c:pt idx="0">
                  <c:v>1244</c:v>
                </c:pt>
                <c:pt idx="1">
                  <c:v>9540</c:v>
                </c:pt>
                <c:pt idx="2">
                  <c:v>15064</c:v>
                </c:pt>
                <c:pt idx="3">
                  <c:v>8016</c:v>
                </c:pt>
                <c:pt idx="4">
                  <c:v>5896</c:v>
                </c:pt>
                <c:pt idx="5">
                  <c:v>3792</c:v>
                </c:pt>
                <c:pt idx="6">
                  <c:v>1629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4613120"/>
        <c:axId val="74614656"/>
      </c:barChart>
      <c:catAx>
        <c:axId val="74613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4614656"/>
        <c:crosses val="autoZero"/>
        <c:auto val="1"/>
        <c:lblAlgn val="ctr"/>
        <c:lblOffset val="100"/>
        <c:noMultiLvlLbl val="0"/>
      </c:catAx>
      <c:valAx>
        <c:axId val="74614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46131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Highest level of academic study completed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0.3%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13.2%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30.1%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40.2%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Sheet2!$A$11:$A$17</c:f>
              <c:strCache>
                <c:ptCount val="7"/>
                <c:pt idx="0">
                  <c:v>Primary school</c:v>
                </c:pt>
                <c:pt idx="1">
                  <c:v>Some secondary school</c:v>
                </c:pt>
                <c:pt idx="2">
                  <c:v>Completed high school</c:v>
                </c:pt>
                <c:pt idx="3">
                  <c:v>Some additional training (apprenticeship, CPD courses etc.)</c:v>
                </c:pt>
                <c:pt idx="4">
                  <c:v>College</c:v>
                </c:pt>
                <c:pt idx="5">
                  <c:v>Undergraduate university</c:v>
                </c:pt>
                <c:pt idx="6">
                  <c:v>Postgraduate university</c:v>
                </c:pt>
              </c:strCache>
            </c:strRef>
          </c:cat>
          <c:val>
            <c:numRef>
              <c:f>Sheet2!$B$11:$B$17</c:f>
              <c:numCache>
                <c:formatCode>General</c:formatCode>
                <c:ptCount val="7"/>
                <c:pt idx="0">
                  <c:v>133</c:v>
                </c:pt>
                <c:pt idx="1">
                  <c:v>1252</c:v>
                </c:pt>
                <c:pt idx="2">
                  <c:v>4341</c:v>
                </c:pt>
                <c:pt idx="3">
                  <c:v>1712</c:v>
                </c:pt>
                <c:pt idx="4">
                  <c:v>5916</c:v>
                </c:pt>
                <c:pt idx="5">
                  <c:v>13540</c:v>
                </c:pt>
                <c:pt idx="6">
                  <c:v>18042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4644864"/>
        <c:axId val="74757248"/>
      </c:barChart>
      <c:catAx>
        <c:axId val="74644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4757248"/>
        <c:crosses val="autoZero"/>
        <c:auto val="1"/>
        <c:lblAlgn val="ctr"/>
        <c:lblOffset val="100"/>
        <c:noMultiLvlLbl val="0"/>
      </c:catAx>
      <c:valAx>
        <c:axId val="74757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4644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SoA intenders &amp;</a:t>
            </a:r>
            <a:r>
              <a:rPr lang="en-US" sz="2000" baseline="0"/>
              <a:t> </a:t>
            </a:r>
            <a:r>
              <a:rPr lang="en-US" sz="2000"/>
              <a:t>achievers vs 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Sheet1!$J$34</c:f>
              <c:strCache>
                <c:ptCount val="1"/>
                <c:pt idx="0">
                  <c:v>intend SoA</c:v>
                </c:pt>
              </c:strCache>
            </c:strRef>
          </c:tx>
          <c:invertIfNegative val="0"/>
          <c:cat>
            <c:strRef>
              <c:f>Sheet1!$I$35:$I$42</c:f>
              <c:strCache>
                <c:ptCount val="7"/>
                <c:pt idx="0">
                  <c:v>under 18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 over</c:v>
                </c:pt>
              </c:strCache>
            </c:strRef>
          </c:cat>
          <c:val>
            <c:numRef>
              <c:f>Sheet1!$J$35:$J$42</c:f>
              <c:numCache>
                <c:formatCode>General</c:formatCode>
                <c:ptCount val="8"/>
                <c:pt idx="0">
                  <c:v>78.552278820375307</c:v>
                </c:pt>
                <c:pt idx="1">
                  <c:v>57.179667369407341</c:v>
                </c:pt>
                <c:pt idx="2">
                  <c:v>42.974866089822811</c:v>
                </c:pt>
                <c:pt idx="3">
                  <c:v>40.460992907801419</c:v>
                </c:pt>
                <c:pt idx="4">
                  <c:v>37.055335968379453</c:v>
                </c:pt>
                <c:pt idx="5">
                  <c:v>31.574675324675329</c:v>
                </c:pt>
                <c:pt idx="6">
                  <c:v>17.22689075630252</c:v>
                </c:pt>
              </c:numCache>
            </c:numRef>
          </c:val>
        </c:ser>
        <c:ser>
          <c:idx val="1"/>
          <c:order val="1"/>
          <c:tx>
            <c:strRef>
              <c:f>Sheet1!$K$34</c:f>
              <c:strCache>
                <c:ptCount val="1"/>
                <c:pt idx="0">
                  <c:v>achieve SoA</c:v>
                </c:pt>
              </c:strCache>
            </c:strRef>
          </c:tx>
          <c:invertIfNegative val="0"/>
          <c:cat>
            <c:strRef>
              <c:f>Sheet1!$I$35:$I$42</c:f>
              <c:strCache>
                <c:ptCount val="7"/>
                <c:pt idx="0">
                  <c:v>under 18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 over</c:v>
                </c:pt>
              </c:strCache>
            </c:strRef>
          </c:cat>
          <c:val>
            <c:numRef>
              <c:f>Sheet1!$K$35:$K$42</c:f>
              <c:numCache>
                <c:formatCode>General</c:formatCode>
                <c:ptCount val="8"/>
                <c:pt idx="0">
                  <c:v>32.082216264521897</c:v>
                </c:pt>
                <c:pt idx="1">
                  <c:v>28.367299133286501</c:v>
                </c:pt>
                <c:pt idx="2">
                  <c:v>29.563246806757299</c:v>
                </c:pt>
                <c:pt idx="3">
                  <c:v>36.276595744680861</c:v>
                </c:pt>
                <c:pt idx="4">
                  <c:v>46.245059288537547</c:v>
                </c:pt>
                <c:pt idx="5">
                  <c:v>48.376623376623357</c:v>
                </c:pt>
                <c:pt idx="6">
                  <c:v>42.016806722689083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8640"/>
        <c:axId val="20850176"/>
      </c:barChart>
      <c:catAx>
        <c:axId val="20848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50176"/>
        <c:crosses val="autoZero"/>
        <c:auto val="1"/>
        <c:lblAlgn val="ctr"/>
        <c:lblOffset val="100"/>
        <c:noMultiLvlLbl val="0"/>
      </c:catAx>
      <c:valAx>
        <c:axId val="20850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/>
                  <a:t>As</a:t>
                </a:r>
                <a:r>
                  <a:rPr lang="en-GB" sz="1400" baseline="0"/>
                  <a:t> % of learners of that age</a:t>
                </a:r>
                <a:endParaRPr lang="en-GB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48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CF7F0-0751-458D-A0B3-F84209D2A9F7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7316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7316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D3B50-29C7-4572-8D6B-AECF82D28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04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80" cy="4933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121" y="0"/>
            <a:ext cx="2972280" cy="4933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DFC9-C63B-4855-BB78-DBDA641C5BCD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282" y="4688886"/>
            <a:ext cx="5485439" cy="4443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769"/>
            <a:ext cx="2972280" cy="493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121" y="9377769"/>
            <a:ext cx="2972280" cy="493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9697A-3A9B-40C0-B557-109524F52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0438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4A16B-6CE5-4EFD-BB2E-74B0906EDCF3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75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73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13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9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87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20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20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87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5962-C963-4EE8-993E-23D0F4541B4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91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57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5962-C963-4EE8-993E-23D0F4541B4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916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45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769" indent="-291066" defTabSz="9734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261" indent="-232853" defTabSz="9734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9965" indent="-232853" defTabSz="9734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5669" indent="-232853" defTabSz="9734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1373" indent="-232853" defTabSz="973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078" indent="-232853" defTabSz="973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2781" indent="-232853" defTabSz="973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8487" indent="-232853" defTabSz="973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FDEC64-DDE2-4C95-80BB-27E62A299D67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0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2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1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02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75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48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697A-3A9B-40C0-B557-109524F525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2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4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43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7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7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3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6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6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6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03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0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8EEDF-093F-47EE-94B7-0FC55E116811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5ACC-408B-4136-9677-F872A0DB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77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haywood@ed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homepages.ed.ac.uk/jhaywoo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hyperlink" Target="http://www.xuetangx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http://www.rwaq.org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oocs.is.ed.ac.uk/wp-content/uploads/2014/09/entrysurveyw3_lang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moocs.is.ed.ac.uk/wp-content/uploads/2014/09/entrysurveyw3_acad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Subtítulo"/>
          <p:cNvSpPr>
            <a:spLocks noGrp="1"/>
          </p:cNvSpPr>
          <p:nvPr>
            <p:ph type="subTitle" idx="1"/>
          </p:nvPr>
        </p:nvSpPr>
        <p:spPr>
          <a:xfrm>
            <a:off x="470407" y="452669"/>
            <a:ext cx="8208962" cy="4704523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17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R="0"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Professor Jeff Haywood, Vice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Principal Digital Education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University of Edinburgh, UK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jeff.haywood@ed.ac.uk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4"/>
              </a:rPr>
              <a:t>http://homepages.ed.ac.uk/jhaywood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316" name="Picture 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57192"/>
            <a:ext cx="14400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576" y="62068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Learning from MOOCs – lessons for the future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10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620688"/>
            <a:ext cx="8843348" cy="5040560"/>
            <a:chOff x="179512" y="620688"/>
            <a:chExt cx="8843348" cy="504056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35839649"/>
                </p:ext>
              </p:extLst>
            </p:nvPr>
          </p:nvGraphicFramePr>
          <p:xfrm>
            <a:off x="179512" y="1268760"/>
            <a:ext cx="8843348" cy="4392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Down Arrow 7"/>
            <p:cNvSpPr/>
            <p:nvPr/>
          </p:nvSpPr>
          <p:spPr>
            <a:xfrm>
              <a:off x="5364088" y="908720"/>
              <a:ext cx="437700" cy="5760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974060" y="1484784"/>
              <a:ext cx="437700" cy="5760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763688" y="620688"/>
              <a:ext cx="29979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Certificate attainment</a:t>
              </a:r>
              <a:endParaRPr lang="en-GB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374660" y="3501008"/>
              <a:ext cx="437700" cy="5760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0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882775"/>
            <a:ext cx="776763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11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387" y="332656"/>
            <a:ext cx="776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Top countries supplying learners on 6 Edinburgh MOOCs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12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57220518"/>
              </p:ext>
            </p:extLst>
          </p:nvPr>
        </p:nvGraphicFramePr>
        <p:xfrm>
          <a:off x="539552" y="692696"/>
          <a:ext cx="74168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13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2" y="1556792"/>
            <a:ext cx="805797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3265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Age profiles of learners on 6 Edinburgh MOOCs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14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82989281"/>
              </p:ext>
            </p:extLst>
          </p:nvPr>
        </p:nvGraphicFramePr>
        <p:xfrm>
          <a:off x="395536" y="1124744"/>
          <a:ext cx="83529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368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15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Educational profiles of learners on 6 Edinburgh MOOCs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2" y="1484784"/>
            <a:ext cx="769042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16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818" y="79432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Prior study subject of learners on 6 Edinburgh MOOCs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3" y="794322"/>
            <a:ext cx="6526949" cy="57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17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326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Reasons for learners to study on 6 Edinburgh MOOCs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2114550"/>
            <a:ext cx="48164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18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72" y="69269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Increasing repeat study of learners on 6 Edinburgh MOOCs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730375"/>
            <a:ext cx="752316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19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3265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Reasons for studying on a MOOC vs age profiles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6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65736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/>
              <a:t>“Learning Technology and Groundhog Day”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Terry Mayes, 1995</a:t>
            </a:r>
          </a:p>
          <a:p>
            <a:pPr algn="ctr"/>
            <a:endParaRPr lang="en-GB" sz="24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2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3501008"/>
            <a:ext cx="2664296" cy="10156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Seen it all before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It will blow over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4725144"/>
            <a:ext cx="5616624" cy="12618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“a faculty encamped just north of </a:t>
            </a:r>
            <a:r>
              <a:rPr lang="en-GB" b="1" dirty="0" err="1" smtClean="0">
                <a:solidFill>
                  <a:schemeClr val="bg1"/>
                </a:solidFill>
              </a:rPr>
              <a:t>armageddon</a:t>
            </a:r>
            <a:r>
              <a:rPr lang="en-GB" b="1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lnSpc>
                <a:spcPct val="200000"/>
              </a:lnSpc>
            </a:pPr>
            <a:r>
              <a:rPr lang="en-GB" b="1" dirty="0" smtClean="0">
                <a:solidFill>
                  <a:schemeClr val="bg1"/>
                </a:solidFill>
              </a:rPr>
              <a:t>Robert </a:t>
            </a:r>
            <a:r>
              <a:rPr lang="en-GB" b="1" dirty="0" err="1" smtClean="0">
                <a:solidFill>
                  <a:schemeClr val="bg1"/>
                </a:solidFill>
              </a:rPr>
              <a:t>Zemsky</a:t>
            </a:r>
            <a:r>
              <a:rPr lang="en-GB" b="1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“Checklist </a:t>
            </a:r>
            <a:r>
              <a:rPr lang="en-GB" b="1" dirty="0" smtClean="0">
                <a:solidFill>
                  <a:schemeClr val="bg1"/>
                </a:solidFill>
              </a:rPr>
              <a:t>for </a:t>
            </a:r>
            <a:r>
              <a:rPr lang="en-GB" b="1" dirty="0" smtClean="0">
                <a:solidFill>
                  <a:schemeClr val="bg1"/>
                </a:solidFill>
              </a:rPr>
              <a:t>Change”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20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80995942"/>
              </p:ext>
            </p:extLst>
          </p:nvPr>
        </p:nvGraphicFramePr>
        <p:xfrm>
          <a:off x="395536" y="548680"/>
          <a:ext cx="828092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21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9475" y="980728"/>
            <a:ext cx="66572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In summary:</a:t>
            </a:r>
          </a:p>
          <a:p>
            <a:endParaRPr lang="en-GB" sz="2000" dirty="0"/>
          </a:p>
          <a:p>
            <a:r>
              <a:rPr lang="en-GB" sz="2000" dirty="0" smtClean="0"/>
              <a:t>Mostly adults of working age, well-educated, global with concentrations in developed countries, learning for interest</a:t>
            </a:r>
          </a:p>
          <a:p>
            <a:endParaRPr lang="en-GB" sz="2000" dirty="0"/>
          </a:p>
          <a:p>
            <a:r>
              <a:rPr lang="en-GB" sz="2000" dirty="0" smtClean="0"/>
              <a:t>Demographics </a:t>
            </a:r>
            <a:r>
              <a:rPr lang="en-GB" sz="2000" dirty="0"/>
              <a:t>c</a:t>
            </a:r>
            <a:r>
              <a:rPr lang="en-GB" sz="2000" dirty="0" smtClean="0"/>
              <a:t>hanging slowly, can be influenced</a:t>
            </a:r>
          </a:p>
          <a:p>
            <a:endParaRPr lang="en-GB" sz="2000" dirty="0"/>
          </a:p>
          <a:p>
            <a:r>
              <a:rPr lang="en-GB" sz="2000" dirty="0" smtClean="0"/>
              <a:t>Large numbers of learners in the minority groups</a:t>
            </a:r>
          </a:p>
          <a:p>
            <a:endParaRPr lang="en-GB" sz="2000" dirty="0"/>
          </a:p>
          <a:p>
            <a:r>
              <a:rPr lang="en-GB" sz="2000" dirty="0" smtClean="0"/>
              <a:t>Interest in study for career </a:t>
            </a:r>
            <a:r>
              <a:rPr lang="en-GB" sz="2000" dirty="0" err="1" smtClean="0"/>
              <a:t>etc</a:t>
            </a:r>
            <a:r>
              <a:rPr lang="en-GB" sz="2000" dirty="0" smtClean="0"/>
              <a:t> rising</a:t>
            </a:r>
          </a:p>
          <a:p>
            <a:endParaRPr lang="en-GB" sz="2000" dirty="0"/>
          </a:p>
          <a:p>
            <a:r>
              <a:rPr lang="en-GB" sz="2000" dirty="0" smtClean="0"/>
              <a:t>As with all online education, continuous study hard to sustain against external pressures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321297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Where next?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22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3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chemeClr val="tx2"/>
                </a:solidFill>
              </a:rPr>
              <a:t>Teacherbots</a:t>
            </a:r>
            <a:r>
              <a:rPr lang="en-GB" sz="2800" b="1" dirty="0" smtClean="0">
                <a:solidFill>
                  <a:schemeClr val="tx2"/>
                </a:solidFill>
              </a:rPr>
              <a:t>:  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addressing mass communications with intelligent answers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000" dirty="0" smtClean="0"/>
              <a:t>Sian Bayne (2015) ‘</a:t>
            </a:r>
            <a:r>
              <a:rPr lang="en-GB" sz="2000" dirty="0" err="1" smtClean="0"/>
              <a:t>Teacherbot</a:t>
            </a:r>
            <a:r>
              <a:rPr lang="en-GB" sz="2000" dirty="0"/>
              <a:t>: interventions in automated </a:t>
            </a:r>
            <a:r>
              <a:rPr lang="en-GB" sz="2000" dirty="0" smtClean="0"/>
              <a:t>teaching’, </a:t>
            </a:r>
            <a:r>
              <a:rPr lang="en-GB" sz="2000" dirty="0"/>
              <a:t>Teaching in Higher </a:t>
            </a:r>
            <a:r>
              <a:rPr lang="en-GB" sz="2000" dirty="0" smtClean="0"/>
              <a:t>Education 20(4</a:t>
            </a:r>
            <a:r>
              <a:rPr lang="en-GB" sz="2000" dirty="0"/>
              <a:t>): 455-467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Scanning the MOOC </a:t>
            </a:r>
            <a:r>
              <a:rPr lang="en-GB" sz="2000" dirty="0" err="1" smtClean="0"/>
              <a:t>twitterspace</a:t>
            </a:r>
            <a:r>
              <a:rPr lang="en-GB" sz="2000" dirty="0" smtClean="0"/>
              <a:t> for key words and phrases – deadline, assignment, lost, unsure…..and giving a teacher pre-prepared response</a:t>
            </a:r>
          </a:p>
          <a:p>
            <a:endParaRPr lang="en-GB" sz="20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23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782269"/>
            <a:ext cx="55816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1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1559" y="980728"/>
            <a:ext cx="7904584" cy="5457620"/>
            <a:chOff x="611559" y="980728"/>
            <a:chExt cx="7904584" cy="54576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958" y="1484784"/>
              <a:ext cx="4636567" cy="361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http://crowdresearch.org/blog/wp-content/uploads/2012/02/sample-grap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980728"/>
              <a:ext cx="3232249" cy="329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9" y="4149080"/>
              <a:ext cx="7904584" cy="2289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31403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Dashboard for quality of online discussion groups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52728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24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25</a:t>
            </a:fld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9592" y="188640"/>
            <a:ext cx="7312590" cy="4145379"/>
            <a:chOff x="715794" y="1124744"/>
            <a:chExt cx="7312590" cy="4145379"/>
          </a:xfrm>
        </p:grpSpPr>
        <p:sp>
          <p:nvSpPr>
            <p:cNvPr id="2" name="TextBox 1"/>
            <p:cNvSpPr txBox="1"/>
            <p:nvPr/>
          </p:nvSpPr>
          <p:spPr>
            <a:xfrm>
              <a:off x="755576" y="1124744"/>
              <a:ext cx="7272808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tx2"/>
                  </a:solidFill>
                </a:rPr>
                <a:t>MOOCs &amp; cultural backgrounds of learners</a:t>
              </a:r>
              <a:endParaRPr lang="en-GB" sz="2800" b="1" dirty="0">
                <a:solidFill>
                  <a:schemeClr val="tx2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pPr marL="1081088" lvl="1" indent="-623888">
                <a:buFont typeface="Wingdings" panose="05000000000000000000" pitchFamily="2" charset="2"/>
                <a:buChar char="q"/>
              </a:pPr>
              <a:r>
                <a:rPr lang="en-GB" sz="2400" dirty="0" smtClean="0"/>
                <a:t>Coursera = 45% non-US</a:t>
              </a:r>
            </a:p>
            <a:p>
              <a:pPr marL="1081088" lvl="1" indent="-623888">
                <a:buFont typeface="Wingdings" panose="05000000000000000000" pitchFamily="2" charset="2"/>
                <a:buChar char="q"/>
              </a:pPr>
              <a:endParaRPr lang="en-GB" sz="2400" dirty="0" smtClean="0"/>
            </a:p>
            <a:p>
              <a:pPr marL="1081088" lvl="1" indent="-623888">
                <a:buFont typeface="Wingdings" panose="05000000000000000000" pitchFamily="2" charset="2"/>
                <a:buChar char="q"/>
              </a:pPr>
              <a:endParaRPr lang="en-GB" sz="2400" dirty="0"/>
            </a:p>
            <a:p>
              <a:pPr marL="1081088" lvl="1" indent="-623888">
                <a:buFont typeface="Wingdings" panose="05000000000000000000" pitchFamily="2" charset="2"/>
                <a:buChar char="q"/>
              </a:pPr>
              <a:r>
                <a:rPr lang="en-GB" sz="2400" dirty="0" smtClean="0"/>
                <a:t>edX = 33% non-US</a:t>
              </a:r>
            </a:p>
            <a:p>
              <a:pPr marL="1081088" lvl="1" indent="-623888">
                <a:buFont typeface="Wingdings" panose="05000000000000000000" pitchFamily="2" charset="2"/>
                <a:buChar char="q"/>
              </a:pPr>
              <a:endParaRPr lang="en-GB" sz="2400" dirty="0" smtClean="0"/>
            </a:p>
            <a:p>
              <a:pPr marL="1081088" lvl="1" indent="-623888">
                <a:buFont typeface="Wingdings" panose="05000000000000000000" pitchFamily="2" charset="2"/>
                <a:buChar char="q"/>
              </a:pPr>
              <a:endParaRPr lang="en-GB" sz="2400" dirty="0"/>
            </a:p>
            <a:p>
              <a:pPr marL="1081088" lvl="1" indent="-623888">
                <a:buFont typeface="Wingdings" panose="05000000000000000000" pitchFamily="2" charset="2"/>
                <a:buChar char="q"/>
              </a:pPr>
              <a:r>
                <a:rPr lang="en-GB" sz="2400" dirty="0" smtClean="0"/>
                <a:t>F/L       = 18% non-UK</a:t>
              </a:r>
              <a:endParaRPr lang="en-GB" sz="2400" dirty="0"/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94" y="4239880"/>
              <a:ext cx="1939280" cy="103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381" y="3225914"/>
              <a:ext cx="1110605" cy="78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858" y="2223656"/>
              <a:ext cx="177353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716016" y="4509120"/>
            <a:ext cx="4168586" cy="2160239"/>
            <a:chOff x="2460179" y="332656"/>
            <a:chExt cx="4724400" cy="2448272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12" y="332656"/>
              <a:ext cx="162877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179" y="961306"/>
              <a:ext cx="4724400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605293" y="2503929"/>
              <a:ext cx="19334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>
                  <a:hlinkClick r:id="rId7"/>
                </a:rPr>
                <a:t>http://www.xuetangx.com</a:t>
              </a:r>
              <a:r>
                <a:rPr lang="en-GB" sz="1200" dirty="0" smtClean="0">
                  <a:hlinkClick r:id="rId7"/>
                </a:rPr>
                <a:t>/</a:t>
              </a:r>
              <a:r>
                <a:rPr lang="en-GB" sz="1200" dirty="0" smtClean="0"/>
                <a:t> </a:t>
              </a:r>
              <a:endParaRPr lang="en-GB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3827" y="4653136"/>
            <a:ext cx="3884117" cy="1963638"/>
            <a:chOff x="2123728" y="3419078"/>
            <a:chExt cx="4676205" cy="3250282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026" y="3419078"/>
              <a:ext cx="1045956" cy="874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4315557"/>
              <a:ext cx="4676205" cy="1993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649043" y="6392361"/>
              <a:ext cx="16255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>
                  <a:hlinkClick r:id="rId10"/>
                </a:rPr>
                <a:t>http://www.rwaq.org</a:t>
              </a:r>
              <a:r>
                <a:rPr lang="en-GB" sz="1200" dirty="0" smtClean="0">
                  <a:hlinkClick r:id="rId10"/>
                </a:rPr>
                <a:t>/</a:t>
              </a:r>
              <a:r>
                <a:rPr lang="en-GB" sz="1200" dirty="0" smtClean="0"/>
                <a:t> 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396231" cy="33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3631" y="480418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William G Bowen, Tanner Lecture, Stanford University, October 2012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26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8864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Potential for scaling up with technology??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27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7156" y="188640"/>
            <a:ext cx="8162534" cy="6120680"/>
            <a:chOff x="437156" y="188640"/>
            <a:chExt cx="8162534" cy="6120680"/>
          </a:xfrm>
        </p:grpSpPr>
        <p:sp>
          <p:nvSpPr>
            <p:cNvPr id="2" name="Rounded Rectangle 1"/>
            <p:cNvSpPr/>
            <p:nvPr/>
          </p:nvSpPr>
          <p:spPr>
            <a:xfrm>
              <a:off x="755576" y="1277144"/>
              <a:ext cx="1728192" cy="38884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Content</a:t>
              </a:r>
            </a:p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(video,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r</a:t>
              </a:r>
              <a:r>
                <a:rPr lang="en-GB" dirty="0" smtClean="0">
                  <a:solidFill>
                    <a:schemeClr val="tx1"/>
                  </a:solidFill>
                </a:rPr>
                <a:t>eadings,</a:t>
              </a:r>
            </a:p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Etc</a:t>
              </a:r>
              <a:r>
                <a:rPr lang="en-GB" dirty="0" smtClean="0">
                  <a:solidFill>
                    <a:schemeClr val="tx1"/>
                  </a:solidFill>
                </a:rPr>
                <a:t>)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67681" y="1277144"/>
              <a:ext cx="1728192" cy="38884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Text-based interaction</a:t>
              </a:r>
            </a:p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(</a:t>
              </a:r>
              <a:r>
                <a:rPr lang="en-GB" dirty="0" smtClean="0">
                  <a:solidFill>
                    <a:schemeClr val="tx1"/>
                  </a:solidFill>
                </a:rPr>
                <a:t>discourse, questions, tweets,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p</a:t>
              </a:r>
              <a:r>
                <a:rPr lang="en-GB" dirty="0" smtClean="0">
                  <a:solidFill>
                    <a:schemeClr val="tx1"/>
                  </a:solidFill>
                </a:rPr>
                <a:t>osts </a:t>
              </a:r>
              <a:r>
                <a:rPr lang="en-GB" dirty="0" err="1" smtClean="0">
                  <a:solidFill>
                    <a:schemeClr val="tx1"/>
                  </a:solidFill>
                </a:rPr>
                <a:t>etc</a:t>
              </a:r>
              <a:r>
                <a:rPr lang="en-GB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72000" y="1277144"/>
              <a:ext cx="1728192" cy="38884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Assessment</a:t>
              </a: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(MCQ,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s</a:t>
              </a:r>
              <a:r>
                <a:rPr lang="en-GB" dirty="0" smtClean="0">
                  <a:solidFill>
                    <a:schemeClr val="tx1"/>
                  </a:solidFill>
                </a:rPr>
                <a:t>hort text,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e</a:t>
              </a:r>
              <a:r>
                <a:rPr lang="en-GB" dirty="0" smtClean="0">
                  <a:solidFill>
                    <a:schemeClr val="tx1"/>
                  </a:solidFill>
                </a:rPr>
                <a:t>ssay,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p</a:t>
              </a:r>
              <a:r>
                <a:rPr lang="en-GB" dirty="0" smtClean="0">
                  <a:solidFill>
                    <a:schemeClr val="tx1"/>
                  </a:solidFill>
                </a:rPr>
                <a:t>eer grading,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c</a:t>
              </a:r>
              <a:r>
                <a:rPr lang="en-GB" dirty="0" smtClean="0">
                  <a:solidFill>
                    <a:schemeClr val="tx1"/>
                  </a:solidFill>
                </a:rPr>
                <a:t>ompetence testing)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16216" y="1277144"/>
              <a:ext cx="1728192" cy="38884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Bespoke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a</a:t>
              </a:r>
              <a:r>
                <a:rPr lang="en-GB" b="1" dirty="0" smtClean="0">
                  <a:solidFill>
                    <a:schemeClr val="tx1"/>
                  </a:solidFill>
                </a:rPr>
                <a:t>cademic</a:t>
              </a:r>
            </a:p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Input</a:t>
              </a:r>
            </a:p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(career advice,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h</a:t>
              </a:r>
              <a:r>
                <a:rPr lang="en-GB" dirty="0" smtClean="0">
                  <a:solidFill>
                    <a:schemeClr val="tx1"/>
                  </a:solidFill>
                </a:rPr>
                <a:t>igh stakes assessment </a:t>
              </a:r>
              <a:r>
                <a:rPr lang="en-GB" dirty="0" err="1" smtClean="0">
                  <a:solidFill>
                    <a:schemeClr val="tx1"/>
                  </a:solidFill>
                </a:rPr>
                <a:t>etc</a:t>
              </a:r>
              <a:r>
                <a:rPr lang="en-GB" dirty="0" smtClean="0">
                  <a:solidFill>
                    <a:schemeClr val="tx1"/>
                  </a:solidFill>
                </a:rPr>
                <a:t>)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ular Callout 2"/>
            <p:cNvSpPr/>
            <p:nvPr/>
          </p:nvSpPr>
          <p:spPr>
            <a:xfrm>
              <a:off x="437156" y="5877272"/>
              <a:ext cx="3816424" cy="432048"/>
            </a:xfrm>
            <a:prstGeom prst="wedgeRoundRectCallout">
              <a:avLst>
                <a:gd name="adj1" fmla="val -22284"/>
                <a:gd name="adj2" fmla="val -222898"/>
                <a:gd name="adj3" fmla="val 1666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Scalable to massive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4783266" y="5877272"/>
              <a:ext cx="3816424" cy="432048"/>
            </a:xfrm>
            <a:prstGeom prst="wedgeRoundRectCallout">
              <a:avLst>
                <a:gd name="adj1" fmla="val 11477"/>
                <a:gd name="adj2" fmla="val -216485"/>
                <a:gd name="adj3" fmla="val 1666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Human only (1: small)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5400000">
              <a:off x="4195906" y="-835529"/>
              <a:ext cx="576064" cy="3632515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75656" y="188640"/>
              <a:ext cx="6048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tx2"/>
                  </a:solidFill>
                </a:rPr>
                <a:t>Potential for scaling up thru technology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78092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So, where does all this fit with a traditional university re-positioning itself for 2025?</a:t>
            </a:r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09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47664" y="133572"/>
            <a:ext cx="4954502" cy="66077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595902" y="3437470"/>
            <a:ext cx="1939216" cy="24099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150699" y="4788367"/>
            <a:ext cx="645003" cy="8602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29231" y="972711"/>
            <a:ext cx="1911913" cy="131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On-campus</a:t>
            </a:r>
          </a:p>
          <a:p>
            <a:r>
              <a:rPr lang="en-GB" dirty="0"/>
              <a:t>3</a:t>
            </a:r>
            <a:r>
              <a:rPr lang="en-GB" dirty="0" smtClean="0"/>
              <a:t>0,000 students</a:t>
            </a:r>
          </a:p>
          <a:p>
            <a:r>
              <a:rPr lang="en-GB" dirty="0"/>
              <a:t>a</a:t>
            </a:r>
            <a:r>
              <a:rPr lang="en-GB" dirty="0" smtClean="0"/>
              <a:t>ll courses</a:t>
            </a:r>
          </a:p>
          <a:p>
            <a:r>
              <a:rPr lang="en-GB" sz="1400" dirty="0"/>
              <a:t>s</a:t>
            </a:r>
            <a:r>
              <a:rPr lang="en-GB" sz="1400" dirty="0" smtClean="0"/>
              <a:t>ince ~1990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864120" y="3516362"/>
            <a:ext cx="2263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Off-campus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2000 students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50 Masters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since ~2005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3152" y="4987652"/>
            <a:ext cx="126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open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620688"/>
            <a:ext cx="563410" cy="559169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TECHNOLOGY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33572"/>
            <a:ext cx="266429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An educational portfolio with technology: 2013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451737" y="4149079"/>
            <a:ext cx="1306682" cy="2232249"/>
          </a:xfrm>
          <a:prstGeom prst="borderCallout1">
            <a:avLst>
              <a:gd name="adj1" fmla="val 49343"/>
              <a:gd name="adj2" fmla="val 98651"/>
              <a:gd name="adj3" fmla="val 43620"/>
              <a:gd name="adj4" fmla="val 212865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14 MOOCs</a:t>
            </a:r>
          </a:p>
          <a:p>
            <a:pPr algn="ctr"/>
            <a:r>
              <a:rPr lang="en-GB" dirty="0" smtClean="0"/>
              <a:t>750k learners</a:t>
            </a:r>
          </a:p>
          <a:p>
            <a:pPr algn="ctr"/>
            <a:r>
              <a:rPr lang="en-GB" dirty="0"/>
              <a:t>s</a:t>
            </a:r>
            <a:r>
              <a:rPr lang="en-GB" dirty="0" smtClean="0"/>
              <a:t>ince 2012</a:t>
            </a:r>
          </a:p>
          <a:p>
            <a:pPr algn="ctr"/>
            <a:r>
              <a:rPr lang="en-GB" dirty="0" smtClean="0"/>
              <a:t>~15 MOOCs under construction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29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31253" y="188640"/>
            <a:ext cx="2333235" cy="62646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Open studies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Extension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~17,000 learners enrolled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LITTLE/NO TECHNOLOGY </a:t>
            </a:r>
          </a:p>
          <a:p>
            <a:pPr algn="ctr"/>
            <a:endParaRPr lang="en-GB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3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98884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E</a:t>
            </a:r>
            <a:r>
              <a:rPr lang="en-GB" sz="2400" dirty="0" smtClean="0"/>
              <a:t>ducational data  from MOOCs – pro’s &amp; con’s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What have we learned?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Some technology </a:t>
            </a:r>
            <a:r>
              <a:rPr lang="en-GB" sz="2400" dirty="0" smtClean="0"/>
              <a:t>gaps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Some new areas to explore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331640" y="332656"/>
            <a:ext cx="6577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Lessons </a:t>
            </a:r>
            <a:r>
              <a:rPr lang="en-GB" sz="2800" b="1" dirty="0">
                <a:solidFill>
                  <a:schemeClr val="tx2"/>
                </a:solidFill>
              </a:rPr>
              <a:t>from learning </a:t>
            </a:r>
            <a:r>
              <a:rPr lang="en-GB" sz="2800" b="1" dirty="0" smtClean="0">
                <a:solidFill>
                  <a:schemeClr val="tx2"/>
                </a:solidFill>
              </a:rPr>
              <a:t>at </a:t>
            </a:r>
            <a:r>
              <a:rPr lang="en-GB" sz="2800" b="1" dirty="0">
                <a:solidFill>
                  <a:schemeClr val="tx2"/>
                </a:solidFill>
              </a:rPr>
              <a:t>scale: </a:t>
            </a:r>
            <a:endParaRPr lang="en-GB" sz="2800" b="1" dirty="0" smtClean="0">
              <a:solidFill>
                <a:schemeClr val="tx2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learners</a:t>
            </a:r>
            <a:r>
              <a:rPr lang="en-GB" sz="2800" b="1" dirty="0">
                <a:solidFill>
                  <a:schemeClr val="tx2"/>
                </a:solidFill>
              </a:rPr>
              <a:t>, technologies &amp; </a:t>
            </a:r>
            <a:r>
              <a:rPr lang="en-GB" sz="2800" b="1" dirty="0" smtClean="0">
                <a:solidFill>
                  <a:schemeClr val="tx2"/>
                </a:solidFill>
              </a:rPr>
              <a:t>directions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4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7504" y="80271"/>
            <a:ext cx="8354143" cy="6436611"/>
            <a:chOff x="107504" y="80271"/>
            <a:chExt cx="8354143" cy="6436611"/>
          </a:xfrm>
        </p:grpSpPr>
        <p:sp>
          <p:nvSpPr>
            <p:cNvPr id="3" name="Oval 2"/>
            <p:cNvSpPr/>
            <p:nvPr/>
          </p:nvSpPr>
          <p:spPr>
            <a:xfrm>
              <a:off x="1043608" y="252186"/>
              <a:ext cx="6331014" cy="62646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1583501" y="2553077"/>
              <a:ext cx="3227124" cy="297549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79921" y="732590"/>
              <a:ext cx="2443101" cy="157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On-campus AND off-campus</a:t>
              </a:r>
            </a:p>
            <a:p>
              <a:r>
                <a:rPr lang="en-GB" dirty="0"/>
                <a:t>4</a:t>
              </a:r>
              <a:r>
                <a:rPr lang="en-GB" dirty="0" smtClean="0"/>
                <a:t>0,000 students, all with at least one fully online course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12500" y="2814263"/>
              <a:ext cx="1713098" cy="11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Off-campus</a:t>
              </a:r>
            </a:p>
            <a:p>
              <a:r>
                <a:rPr lang="en-GB" sz="1600" b="1" dirty="0" smtClean="0">
                  <a:solidFill>
                    <a:schemeClr val="bg1"/>
                  </a:solidFill>
                </a:rPr>
                <a:t>10,000 students</a:t>
              </a:r>
            </a:p>
            <a:p>
              <a:r>
                <a:rPr lang="en-GB" sz="1600" b="1" dirty="0" smtClean="0">
                  <a:solidFill>
                    <a:schemeClr val="bg1"/>
                  </a:solidFill>
                </a:rPr>
                <a:t>100 Masters</a:t>
              </a:r>
            </a:p>
            <a:p>
              <a:r>
                <a:rPr lang="en-GB" sz="1600" b="1" dirty="0" smtClean="0">
                  <a:solidFill>
                    <a:schemeClr val="bg1"/>
                  </a:solidFill>
                </a:rPr>
                <a:t>10s of PGRs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06144" y="6044354"/>
              <a:ext cx="856549" cy="47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open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54265" y="743004"/>
              <a:ext cx="1207382" cy="530135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0000"/>
                  </a:solidFill>
                </a:rPr>
                <a:t>RICH</a:t>
              </a:r>
            </a:p>
            <a:p>
              <a:pPr algn="ctr"/>
              <a:r>
                <a:rPr lang="en-GB" sz="2800" b="1" dirty="0" smtClean="0">
                  <a:solidFill>
                    <a:srgbClr val="FF0000"/>
                  </a:solidFill>
                </a:rPr>
                <a:t>TECHNOLOGY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504" y="80271"/>
              <a:ext cx="2226290" cy="156966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chemeClr val="tx2"/>
                  </a:solidFill>
                </a:rPr>
                <a:t>An educational portfolio with technology: c2025</a:t>
              </a:r>
              <a:endParaRPr lang="en-GB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" name="Line Callout 1 1"/>
            <p:cNvSpPr/>
            <p:nvPr/>
          </p:nvSpPr>
          <p:spPr>
            <a:xfrm>
              <a:off x="208749" y="4955004"/>
              <a:ext cx="1669718" cy="1561878"/>
            </a:xfrm>
            <a:prstGeom prst="borderCallout1">
              <a:avLst>
                <a:gd name="adj1" fmla="val 49343"/>
                <a:gd name="adj2" fmla="val 98651"/>
                <a:gd name="adj3" fmla="val 21081"/>
                <a:gd name="adj4" fmla="val 25208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100s MOOCs</a:t>
              </a:r>
            </a:p>
            <a:p>
              <a:pPr algn="ctr"/>
              <a:r>
                <a:rPr lang="en-GB" dirty="0" smtClean="0"/>
                <a:t>1000s OERs</a:t>
              </a:r>
            </a:p>
            <a:p>
              <a:pPr algn="ctr"/>
              <a:r>
                <a:rPr lang="en-GB" dirty="0" smtClean="0"/>
                <a:t>10,000,000 learners</a:t>
              </a:r>
            </a:p>
            <a:p>
              <a:pPr algn="ctr"/>
              <a:r>
                <a:rPr lang="en-GB" dirty="0"/>
                <a:t>s</a:t>
              </a:r>
              <a:r>
                <a:rPr lang="en-GB" dirty="0" smtClean="0"/>
                <a:t>ince 2012</a:t>
              </a:r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839526" y="1619570"/>
              <a:ext cx="2333235" cy="390025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Open studies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Extension</a:t>
              </a: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~17,000 learners enrolled</a:t>
              </a: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257686" y="4245022"/>
              <a:ext cx="1288302" cy="127480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7984" y="4581128"/>
              <a:ext cx="1118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1"/>
                  </a:solidFill>
                </a:rPr>
                <a:t>Open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Slide Number Placeholder 3"/>
          <p:cNvSpPr txBox="1">
            <a:spLocks/>
          </p:cNvSpPr>
          <p:nvPr/>
        </p:nvSpPr>
        <p:spPr>
          <a:xfrm>
            <a:off x="107952" y="6492875"/>
            <a:ext cx="366713" cy="24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30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6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6D3E45-45B3-414F-94DB-38D211189E6D}" type="slidenum">
              <a:rPr lang="en-US">
                <a:solidFill>
                  <a:srgbClr val="CC0000"/>
                </a:solidFill>
              </a:rPr>
              <a:pPr eaLnBrk="1" hangingPunct="1"/>
              <a:t>31</a:t>
            </a:fld>
            <a:endParaRPr lang="en-US">
              <a:solidFill>
                <a:srgbClr val="CC0000"/>
              </a:solidFill>
            </a:endParaRPr>
          </a:p>
        </p:txBody>
      </p:sp>
      <p:pic>
        <p:nvPicPr>
          <p:cNvPr id="14340" name="Picture 1" descr="slgar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7380" y="799544"/>
            <a:ext cx="8137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 smtClean="0">
                <a:solidFill>
                  <a:schemeClr val="bg1"/>
                </a:solidFill>
              </a:rPr>
              <a:t>Thank </a:t>
            </a:r>
            <a:r>
              <a:rPr lang="en-GB" sz="3600" b="1" dirty="0">
                <a:solidFill>
                  <a:schemeClr val="bg1"/>
                </a:solidFill>
              </a:rPr>
              <a:t>you for </a:t>
            </a:r>
            <a:r>
              <a:rPr lang="en-GB" sz="3600" b="1" dirty="0" smtClean="0">
                <a:solidFill>
                  <a:schemeClr val="bg1"/>
                </a:solidFill>
              </a:rPr>
              <a:t>listening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47879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©  </a:t>
            </a:r>
            <a:r>
              <a:rPr lang="en-GB" b="1" dirty="0">
                <a:solidFill>
                  <a:schemeClr val="bg1"/>
                </a:solidFill>
              </a:rPr>
              <a:t>MSc </a:t>
            </a:r>
            <a:r>
              <a:rPr lang="en-GB" b="1" dirty="0" smtClean="0">
                <a:solidFill>
                  <a:schemeClr val="bg1"/>
                </a:solidFill>
              </a:rPr>
              <a:t>Digital Education</a:t>
            </a:r>
            <a:endParaRPr lang="en-GB" b="1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University of Edinburgh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http://online.education.ed.ac.uk</a:t>
            </a:r>
            <a:r>
              <a:rPr lang="en-GB" b="1" dirty="0" smtClean="0">
                <a:solidFill>
                  <a:schemeClr val="bg1"/>
                </a:solidFill>
              </a:rPr>
              <a:t>/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4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5689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Two types of MOOC research are most common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C00000"/>
                </a:solidFill>
              </a:rPr>
              <a:t>“Who studies on MOOCs?“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.g. University of Edinburgh</a:t>
            </a:r>
          </a:p>
          <a:p>
            <a:pPr lvl="1"/>
            <a:r>
              <a:rPr lang="en-GB" sz="2000" dirty="0" smtClean="0"/>
              <a:t>Items: Demographics, MOOC intentions, satisfaction, prior experiences, future intentions</a:t>
            </a:r>
          </a:p>
          <a:p>
            <a:pPr lvl="1"/>
            <a:r>
              <a:rPr lang="en-GB" sz="2000" dirty="0" smtClean="0"/>
              <a:t>Survey sources:  incomplete (often &lt;20% response rates)</a:t>
            </a:r>
          </a:p>
          <a:p>
            <a:pPr lvl="1"/>
            <a:r>
              <a:rPr lang="en-GB" sz="2000" dirty="0" smtClean="0"/>
              <a:t>Ethics: explicit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C00000"/>
                </a:solidFill>
              </a:rPr>
              <a:t>“What </a:t>
            </a:r>
            <a:r>
              <a:rPr lang="en-GB" sz="2400" b="1" dirty="0">
                <a:solidFill>
                  <a:srgbClr val="C00000"/>
                </a:solidFill>
              </a:rPr>
              <a:t>do MOOC learners actually do on course</a:t>
            </a:r>
            <a:r>
              <a:rPr lang="en-GB" sz="2400" b="1" dirty="0" smtClean="0">
                <a:solidFill>
                  <a:srgbClr val="C00000"/>
                </a:solidFill>
              </a:rPr>
              <a:t>?”</a:t>
            </a:r>
            <a:endParaRPr lang="en-GB" sz="2400" b="1" dirty="0">
              <a:solidFill>
                <a:srgbClr val="C00000"/>
              </a:solidFill>
            </a:endParaRP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.g. MIT, EPFL</a:t>
            </a:r>
          </a:p>
          <a:p>
            <a:pPr lvl="1"/>
            <a:r>
              <a:rPr lang="en-GB" sz="2000" dirty="0" smtClean="0"/>
              <a:t>Items: Groups of learner types, stop-out points, use of online tools, mastery, discussion forum behaviours</a:t>
            </a:r>
          </a:p>
          <a:p>
            <a:pPr lvl="1"/>
            <a:r>
              <a:rPr lang="en-GB" sz="2000" dirty="0" smtClean="0"/>
              <a:t>System data:  100% but only records on-system study</a:t>
            </a:r>
          </a:p>
          <a:p>
            <a:pPr lvl="1"/>
            <a:r>
              <a:rPr lang="en-GB" sz="2000" dirty="0" smtClean="0"/>
              <a:t>Ethics: ambiguous</a:t>
            </a:r>
          </a:p>
          <a:p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8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66247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“Who studies on MOOCs</a:t>
            </a:r>
            <a:r>
              <a:rPr lang="en-GB" sz="2800" b="1" dirty="0" smtClean="0">
                <a:solidFill>
                  <a:srgbClr val="C00000"/>
                </a:solidFill>
              </a:rPr>
              <a:t>?“ </a:t>
            </a:r>
          </a:p>
          <a:p>
            <a:endParaRPr lang="en-GB" sz="2400" b="1" dirty="0">
              <a:solidFill>
                <a:srgbClr val="C00000"/>
              </a:solidFill>
            </a:endParaRPr>
          </a:p>
          <a:p>
            <a:r>
              <a:rPr lang="en-GB" sz="2400" dirty="0" smtClean="0"/>
              <a:t>What have we learned </a:t>
            </a:r>
            <a:r>
              <a:rPr lang="en-GB" sz="2400" dirty="0"/>
              <a:t>about…. ????</a:t>
            </a:r>
          </a:p>
          <a:p>
            <a:endParaRPr lang="en-GB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Age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Gender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C</a:t>
            </a:r>
            <a:r>
              <a:rPr lang="en-GB" sz="2400" dirty="0" smtClean="0"/>
              <a:t>ountry of residence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P</a:t>
            </a:r>
            <a:r>
              <a:rPr lang="en-GB" sz="2400" dirty="0" smtClean="0"/>
              <a:t>rior educational attainment &amp; subject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P</a:t>
            </a:r>
            <a:r>
              <a:rPr lang="en-GB" sz="2400" dirty="0" smtClean="0"/>
              <a:t>rior MOOC experience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I</a:t>
            </a:r>
            <a:r>
              <a:rPr lang="en-GB" sz="2400" dirty="0" smtClean="0"/>
              <a:t>ntentions for MOOC study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Actual MOOC outcomes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Behaviour on course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587321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All our analyses are openly available at:  http://moocs.is.ed.ac.uk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79512" y="6453336"/>
            <a:ext cx="366713" cy="24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5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1423" y="749017"/>
            <a:ext cx="76030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595959"/>
                </a:solidFill>
                <a:cs typeface="Calibri Light"/>
              </a:rPr>
              <a:t>1.4 million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sign ups - </a:t>
            </a:r>
            <a:r>
              <a:rPr lang="en-US" sz="2400" b="1" dirty="0" smtClean="0">
                <a:solidFill>
                  <a:srgbClr val="595959"/>
                </a:solidFill>
                <a:cs typeface="Calibri Light"/>
              </a:rPr>
              <a:t>over 1 million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unique people enrolled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10.5 million</a:t>
            </a:r>
            <a:r>
              <a:rPr lang="en-US" sz="2400" dirty="0" smtClean="0"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video views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1.9 million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quizzes submitted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667,967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active learners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353,934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forum posts made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88,845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completion certificates awarded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745+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videos made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218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countries represented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85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academics +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109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TAs involved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38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live course iterations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24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courses</a:t>
            </a:r>
          </a:p>
          <a:p>
            <a:pPr algn="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 Light"/>
              </a:rPr>
              <a:t>15</a:t>
            </a:r>
            <a:r>
              <a:rPr lang="en-US" sz="2400" b="1" dirty="0" smtClean="0">
                <a:solidFill>
                  <a:srgbClr val="7F7F7F"/>
                </a:solidFill>
                <a:latin typeface="+mj-l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academic schools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6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core staff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cs typeface="Calibri Light"/>
              </a:rPr>
              <a:t>2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platforms</a:t>
            </a:r>
          </a:p>
          <a:p>
            <a:pPr algn="r"/>
            <a:r>
              <a:rPr lang="en-US" sz="2400" b="1" dirty="0" smtClean="0">
                <a:solidFill>
                  <a:srgbClr val="595959"/>
                </a:solidFill>
                <a:latin typeface="+mj-lt"/>
                <a:cs typeface="Calibri Light"/>
              </a:rPr>
              <a:t>2.5</a:t>
            </a:r>
            <a:r>
              <a:rPr lang="en-US" sz="2400" dirty="0" smtClean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Calibri Light"/>
                <a:cs typeface="Calibri Light"/>
              </a:rPr>
              <a:t>years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414908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</a:rPr>
              <a:t>DATA….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6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ntrysurveyw3_la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3215"/>
            <a:ext cx="4114800" cy="21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trysurveyw3_aca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3495"/>
            <a:ext cx="4114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trysurveyw3_aca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73270"/>
            <a:ext cx="4114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Futurelearn  vs Coursera MOOC data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7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1363215"/>
            <a:ext cx="331236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MOOC platform audiences differ appreciably…..it may be both design and the ‘maturity stage’ of the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1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155724"/>
              </p:ext>
            </p:extLst>
          </p:nvPr>
        </p:nvGraphicFramePr>
        <p:xfrm>
          <a:off x="337126" y="1362364"/>
          <a:ext cx="7421419" cy="514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999" y="577334"/>
            <a:ext cx="771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Forum users per course vs. number of posts per forum user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758545" y="1916545"/>
            <a:ext cx="184728" cy="161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47700" y="1862830"/>
            <a:ext cx="84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Coursera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7772399" y="2369128"/>
            <a:ext cx="184728" cy="1616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61554" y="2315413"/>
            <a:ext cx="1075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FutureLearn</a:t>
            </a:r>
            <a:endParaRPr lang="en-US" sz="1400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8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908" y="5229890"/>
            <a:ext cx="78768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 courses 	  28 iterations		1.1 million sign ups		633,521 active learners</a:t>
            </a:r>
          </a:p>
          <a:p>
            <a:pPr algn="ctr"/>
            <a:endParaRPr lang="en-US" sz="1400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48064" y="6525344"/>
            <a:ext cx="3831704" cy="260648"/>
          </a:xfrm>
        </p:spPr>
        <p:txBody>
          <a:bodyPr/>
          <a:lstStyle/>
          <a:p>
            <a:pPr algn="r"/>
            <a:r>
              <a:rPr lang="en-GB" dirty="0" smtClean="0"/>
              <a:t>Learning from MOOCs, Stockholm May 2015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52" y="6492875"/>
            <a:ext cx="366713" cy="249239"/>
          </a:xfrm>
        </p:spPr>
        <p:txBody>
          <a:bodyPr/>
          <a:lstStyle/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9</a:t>
            </a:fld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8084" y="404664"/>
            <a:ext cx="8892480" cy="4420070"/>
            <a:chOff x="98084" y="404664"/>
            <a:chExt cx="8892480" cy="442007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46410200"/>
                </p:ext>
              </p:extLst>
            </p:nvPr>
          </p:nvGraphicFramePr>
          <p:xfrm>
            <a:off x="98084" y="404664"/>
            <a:ext cx="8892480" cy="44200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Down Arrow 1"/>
            <p:cNvSpPr/>
            <p:nvPr/>
          </p:nvSpPr>
          <p:spPr>
            <a:xfrm>
              <a:off x="7596336" y="692696"/>
              <a:ext cx="437700" cy="5760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979712" y="2348880"/>
              <a:ext cx="437700" cy="5760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Down Arrow 8"/>
          <p:cNvSpPr/>
          <p:nvPr/>
        </p:nvSpPr>
        <p:spPr>
          <a:xfrm>
            <a:off x="4932040" y="2780928"/>
            <a:ext cx="43770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1074</Words>
  <Application>Microsoft Office PowerPoint</Application>
  <PresentationFormat>On-screen Show (4:3)</PresentationFormat>
  <Paragraphs>283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haywood</dc:creator>
  <cp:lastModifiedBy>jeff</cp:lastModifiedBy>
  <cp:revision>250</cp:revision>
  <cp:lastPrinted>2014-09-30T16:14:18Z</cp:lastPrinted>
  <dcterms:created xsi:type="dcterms:W3CDTF">2014-02-27T12:12:49Z</dcterms:created>
  <dcterms:modified xsi:type="dcterms:W3CDTF">2015-05-21T19:33:52Z</dcterms:modified>
</cp:coreProperties>
</file>