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56.xml"/>
  <Override ContentType="application/vnd.openxmlformats-officedocument.presentationml.slide+xml" PartName="/ppt/slides/slide24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46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5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52.xml"/>
  <Override ContentType="application/vnd.openxmlformats-officedocument.presentationml.slide+xml" PartName="/ppt/slides/slide22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54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60.xml"/>
  <Override ContentType="application/vnd.openxmlformats-officedocument.presentationml.slide+xml" PartName="/ppt/slides/slide10.xml"/>
  <Override ContentType="application/vnd.openxmlformats-officedocument.presentationml.slide+xml" PartName="/ppt/slides/slide51.xml"/>
  <Override ContentType="application/vnd.openxmlformats-officedocument.presentationml.slide+xml" PartName="/ppt/slides/slide57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59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5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0FA2000-1C37-4F58-A187-22DCB24EAC52}">
  <a:tblStyle styleId="{F0FA2000-1C37-4F58-A187-22DCB24EAC5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accent1"/>
          </a:solidFill>
        </a:fill>
      </a:tcStyle>
    </a:firstRow>
  </a:tblStyle>
  <a:tblStyle styleId="{483E4521-4280-4843-8BB4-F2B339731C8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accent1"/>
          </a:solidFill>
        </a:fill>
      </a:tcStyle>
    </a:firstRow>
  </a:tblStyle>
  <a:tblStyle styleId="{2868A21D-35B7-489C-B4BA-A31C92D6969B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41" Type="http://schemas.openxmlformats.org/officeDocument/2006/relationships/slide" Target="slides/slide36.xml"/><Relationship Id="rId3" Type="http://schemas.openxmlformats.org/officeDocument/2006/relationships/tableStyles" Target="tableStyles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60" Type="http://schemas.openxmlformats.org/officeDocument/2006/relationships/slide" Target="slides/slide55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65" Type="http://schemas.openxmlformats.org/officeDocument/2006/relationships/slide" Target="slides/slide60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2" Type="http://schemas.openxmlformats.org/officeDocument/2006/relationships/image" Target="../media/image0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2" Type="http://schemas.openxmlformats.org/officeDocument/2006/relationships/image" Target="../media/image0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2" Type="http://schemas.openxmlformats.org/officeDocument/2006/relationships/image" Target="../media/image0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1981200" y="304800"/>
            <a:ext cx="67818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81000" y="1828800"/>
            <a:ext cx="8381999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322635" y="4095750"/>
            <a:ext cx="5194300" cy="2262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3322635" y="3413117"/>
            <a:ext cx="5194300" cy="412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Vertical 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725485" y="3302000"/>
            <a:ext cx="5194300" cy="291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725485" y="2619366"/>
            <a:ext cx="5194300" cy="412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01085" y="2488644"/>
            <a:ext cx="7481454" cy="3948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601085" y="396876"/>
            <a:ext cx="7481454" cy="3650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639774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639764" y="1158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39764" y="1600200"/>
            <a:ext cx="4038599" cy="4186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indent="0" marL="1828800" rtl="0" algn="l">
              <a:spcBef>
                <a:spcPts val="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0" type="dt"/>
          </p:nvPr>
        </p:nvSpPr>
        <p:spPr>
          <a:xfrm>
            <a:off x="639774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639764" y="1158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39764" y="1600200"/>
            <a:ext cx="4038599" cy="4186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indent="0" marL="1828800" rtl="0" algn="l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85934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57200" y="2460625"/>
            <a:ext cx="4040187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4645025" y="1685934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4645025" y="2460625"/>
            <a:ext cx="4041774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55245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57200" y="1158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0" type="dt"/>
          </p:nvPr>
        </p:nvSpPr>
        <p:spPr>
          <a:xfrm>
            <a:off x="647712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639764" y="1158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39764" y="1671642"/>
            <a:ext cx="4038599" cy="4186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indent="0" marL="1828800" rtl="0" algn="l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584197" y="1069970"/>
            <a:ext cx="3527426" cy="53355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4814887" y="736600"/>
            <a:ext cx="3527426" cy="545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Relationship Id="rId3" Type="http://schemas.openxmlformats.org/officeDocument/2006/relationships/image" Target="../media/image16.jp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Relationship Id="rId3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Relationship Id="rId3" Type="http://schemas.openxmlformats.org/officeDocument/2006/relationships/image" Target="../media/image40.jp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Relationship Id="rId3" Type="http://schemas.openxmlformats.org/officeDocument/2006/relationships/image" Target="../media/image43.jpg"/><Relationship Id="rId5" Type="http://schemas.openxmlformats.org/officeDocument/2006/relationships/image" Target="../media/image44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6.jpg"/><Relationship Id="rId3" Type="http://schemas.openxmlformats.org/officeDocument/2006/relationships/image" Target="../media/image05.jpg"/><Relationship Id="rId5" Type="http://schemas.openxmlformats.org/officeDocument/2006/relationships/image" Target="../media/image09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1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Relationship Id="rId3" Type="http://schemas.openxmlformats.org/officeDocument/2006/relationships/image" Target="../media/image48.jp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Relationship Id="rId3" Type="http://schemas.openxmlformats.org/officeDocument/2006/relationships/image" Target="../media/image45.jp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7.jp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Relationship Id="rId3" Type="http://schemas.openxmlformats.org/officeDocument/2006/relationships/image" Target="../media/image49.jp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5.jp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0.jpg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6.jpg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7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0.jpg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2.jpg"/></Relationships>
</file>

<file path=ppt/slides/_rels/slide5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3.jpg"/></Relationships>
</file>

<file path=ppt/slides/_rels/slide5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8.jpg"/></Relationships>
</file>

<file path=ppt/slides/_rels/slide5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62.jpg"/></Relationships>
</file>

<file path=ppt/slides/_rels/slide5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61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7.jpg"/></Relationships>
</file>

<file path=ppt/slides/_rels/slide6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g"/><Relationship Id="rId3" Type="http://schemas.openxmlformats.org/officeDocument/2006/relationships/image" Target="../media/image63.jpg"/><Relationship Id="rId6" Type="http://schemas.openxmlformats.org/officeDocument/2006/relationships/image" Target="../media/image22.jpg"/><Relationship Id="rId5" Type="http://schemas.openxmlformats.org/officeDocument/2006/relationships/image" Target="../media/image64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754091" y="675308"/>
            <a:ext cx="557391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Scenarios for the Future: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Reshaping the MOOC Landscape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956030" y="3848312"/>
            <a:ext cx="5198809" cy="93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Emerging Models of Learning and Teaching:</a:t>
            </a: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Books to MOOCs?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648" y="5573066"/>
            <a:ext cx="6696952" cy="63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946" y="1955349"/>
            <a:ext cx="19431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3913242" y="4781901"/>
            <a:ext cx="1328158" cy="643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Stockholm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21-23 May,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121" y="643952"/>
            <a:ext cx="8624040" cy="497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74393" y="5662301"/>
            <a:ext cx="799776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Selwyn, N., &amp; Bulfin, S. (2014). </a:t>
            </a:r>
            <a:r>
              <a:rPr b="0" baseline="0" i="1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The discursive construction of MOOCs as educational opportunity and educational threat.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Monash University. </a:t>
            </a:r>
          </a:p>
        </p:txBody>
      </p:sp>
      <p:sp>
        <p:nvSpPr>
          <p:cNvPr id="122" name="Shape 122"/>
          <p:cNvSpPr/>
          <p:nvPr/>
        </p:nvSpPr>
        <p:spPr>
          <a:xfrm>
            <a:off x="556693" y="1652867"/>
            <a:ext cx="8019754" cy="487060"/>
          </a:xfrm>
          <a:prstGeom prst="rect">
            <a:avLst/>
          </a:prstGeom>
          <a:solidFill>
            <a:srgbClr val="C6D9F1">
              <a:alpha val="21960"/>
            </a:srgbClr>
          </a:soli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964" y="590785"/>
            <a:ext cx="7763875" cy="5778904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28" name="Shape 128"/>
          <p:cNvSpPr txBox="1"/>
          <p:nvPr/>
        </p:nvSpPr>
        <p:spPr>
          <a:xfrm>
            <a:off x="1894700" y="3643178"/>
            <a:ext cx="5490602" cy="2455030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Almost 4000 articles from 591 news sources from around the world, with close to 50% reduction in media stories in 2014 from peak of 2013.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47" y="766554"/>
            <a:ext cx="8430404" cy="5496212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34" name="Shape 134"/>
          <p:cNvSpPr/>
          <p:nvPr/>
        </p:nvSpPr>
        <p:spPr>
          <a:xfrm>
            <a:off x="1316433" y="2607391"/>
            <a:ext cx="1053300" cy="294302"/>
          </a:xfrm>
          <a:prstGeom prst="ellipse">
            <a:avLst/>
          </a:prstGeom>
          <a:gradFill>
            <a:gsLst>
              <a:gs pos="0">
                <a:srgbClr val="3E7FCE">
                  <a:alpha val="0"/>
                </a:srgbClr>
              </a:gs>
              <a:gs pos="100000">
                <a:srgbClr val="BFDCFF">
                  <a:alpha val="0"/>
                </a:srgbClr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8603" y="5074496"/>
            <a:ext cx="2270749" cy="79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8603" y="2540805"/>
            <a:ext cx="2041679" cy="178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57" y="682550"/>
            <a:ext cx="8581885" cy="543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41" y="5080439"/>
            <a:ext cx="1977291" cy="81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120" y="3733291"/>
            <a:ext cx="1321145" cy="89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893276" y="1418338"/>
            <a:ext cx="758873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76238" lvl="0" marL="452438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• 	When did the first MOOC-related story appear in the Irish media?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893276" y="749900"/>
            <a:ext cx="209985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QUESTION…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893276" y="749900"/>
            <a:ext cx="209985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QUESTION…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432" y="2653455"/>
            <a:ext cx="5841826" cy="3870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2050884" y="4597128"/>
            <a:ext cx="1338752" cy="270428"/>
          </a:xfrm>
          <a:prstGeom prst="ellipse">
            <a:avLst/>
          </a:prstGeom>
          <a:gradFill>
            <a:gsLst>
              <a:gs pos="0">
                <a:srgbClr val="3E7FCE">
                  <a:alpha val="0"/>
                </a:srgbClr>
              </a:gs>
              <a:gs pos="100000">
                <a:srgbClr val="BFDCFF">
                  <a:alpha val="0"/>
                </a:srgbClr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543716" y="2085853"/>
            <a:ext cx="2003248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Answer…  2011 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893276" y="1418338"/>
            <a:ext cx="758873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76238" lvl="0" marL="452438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When did the first MOOC-related story appear in the Irish media?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06" y="663729"/>
            <a:ext cx="8245538" cy="52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327796" y="6144533"/>
            <a:ext cx="4231078" cy="38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0" baseline="3000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May 2012 – 1</a:t>
            </a:r>
            <a:r>
              <a:rPr b="0" baseline="3000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mention of MOOC</a:t>
            </a:r>
          </a:p>
        </p:txBody>
      </p:sp>
      <p:sp>
        <p:nvSpPr>
          <p:cNvPr id="165" name="Shape 165"/>
          <p:cNvSpPr/>
          <p:nvPr/>
        </p:nvSpPr>
        <p:spPr>
          <a:xfrm>
            <a:off x="644320" y="2783301"/>
            <a:ext cx="1555073" cy="622845"/>
          </a:xfrm>
          <a:prstGeom prst="ellipse">
            <a:avLst/>
          </a:prstGeom>
          <a:gradFill>
            <a:gsLst>
              <a:gs pos="0">
                <a:srgbClr val="3E7FCE">
                  <a:alpha val="0"/>
                </a:srgbClr>
              </a:gs>
              <a:gs pos="100000">
                <a:srgbClr val="BFDCFF">
                  <a:alpha val="0"/>
                </a:srgbClr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Shape 170"/>
          <p:cNvGraphicFramePr/>
          <p:nvPr/>
        </p:nvGraphicFramePr>
        <p:xfrm>
          <a:off x="821761" y="565372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BEDBFF"/>
                    </a:gs>
                    <a:gs pos="35000">
                      <a:srgbClr val="D1E5FE"/>
                    </a:gs>
                    <a:gs pos="100000">
                      <a:srgbClr val="EEF5FF"/>
                    </a:gs>
                  </a:gsLst>
                  <a:lin ang="16200000" scaled="0"/>
                </a:gradFill>
                <a:tableStyleId>{F0FA2000-1C37-4F58-A187-22DCB24EAC52}</a:tableStyleId>
              </a:tblPr>
              <a:tblGrid>
                <a:gridCol w="1837775"/>
                <a:gridCol w="1075775"/>
                <a:gridCol w="1299875"/>
                <a:gridCol w="1030950"/>
                <a:gridCol w="1105650"/>
                <a:gridCol w="1075775"/>
              </a:tblGrid>
              <a:tr h="56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Total</a:t>
                      </a:r>
                    </a:p>
                  </a:txBody>
                  <a:tcPr marT="45725" marB="45725" marR="91450" marL="91450"/>
                </a:tc>
              </a:tr>
              <a:tr h="52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Number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of stories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39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11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000" u="none" cap="none" strike="noStrike"/>
                        <a:t>(33)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77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723" y="2528333"/>
            <a:ext cx="5728994" cy="33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935926" y="6145842"/>
            <a:ext cx="713855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10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Brown, M., Costello, E., Donlon, E., Nic Giollamhichil, M., Kirwan, C. (2015)</a:t>
            </a:r>
            <a:r>
              <a:rPr b="0" baseline="0" i="1" lang="en-US" sz="10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. MOOCs in Irish media: Messages behind the story.</a:t>
            </a:r>
            <a:r>
              <a:rPr b="0" baseline="0" i="0" lang="en-US" sz="10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Presentation at Opening Up Education: National MOOC Symposium, Dublin City University, Dublin, 1st May. 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941" y="2340232"/>
            <a:ext cx="7851646" cy="43758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Shape 178"/>
          <p:cNvGraphicFramePr/>
          <p:nvPr/>
        </p:nvGraphicFramePr>
        <p:xfrm>
          <a:off x="821761" y="565372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BEDBFF"/>
                    </a:gs>
                    <a:gs pos="35000">
                      <a:srgbClr val="D1E5FE"/>
                    </a:gs>
                    <a:gs pos="100000">
                      <a:srgbClr val="EEF5FF"/>
                    </a:gs>
                  </a:gsLst>
                  <a:lin ang="16200000" scaled="0"/>
                </a:gradFill>
                <a:tableStyleId>{483E4521-4280-4843-8BB4-F2B339731C88}</a:tableStyleId>
              </a:tblPr>
              <a:tblGrid>
                <a:gridCol w="1837775"/>
                <a:gridCol w="1075775"/>
                <a:gridCol w="1299875"/>
                <a:gridCol w="1030950"/>
                <a:gridCol w="1105650"/>
                <a:gridCol w="1075775"/>
              </a:tblGrid>
              <a:tr h="56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Total</a:t>
                      </a:r>
                    </a:p>
                  </a:txBody>
                  <a:tcPr marT="45725" marB="45725" marR="91450" marL="91450"/>
                </a:tc>
              </a:tr>
              <a:tr h="52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Number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of stories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39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11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000" u="none" cap="none" strike="noStrike"/>
                        <a:t>(33)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77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9" name="Shape 179"/>
          <p:cNvSpPr txBox="1"/>
          <p:nvPr/>
        </p:nvSpPr>
        <p:spPr>
          <a:xfrm>
            <a:off x="6896381" y="6204353"/>
            <a:ext cx="1582484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Preliminary Findings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952" y="2426476"/>
            <a:ext cx="7575860" cy="44315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Shape 185"/>
          <p:cNvGraphicFramePr/>
          <p:nvPr/>
        </p:nvGraphicFramePr>
        <p:xfrm>
          <a:off x="821761" y="565372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BEDBFF"/>
                    </a:gs>
                    <a:gs pos="35000">
                      <a:srgbClr val="D1E5FE"/>
                    </a:gs>
                    <a:gs pos="100000">
                      <a:srgbClr val="EEF5FF"/>
                    </a:gs>
                  </a:gsLst>
                  <a:lin ang="16200000" scaled="0"/>
                </a:gradFill>
                <a:tableStyleId>{2868A21D-35B7-489C-B4BA-A31C92D6969B}</a:tableStyleId>
              </a:tblPr>
              <a:tblGrid>
                <a:gridCol w="1837775"/>
                <a:gridCol w="1075775"/>
                <a:gridCol w="1299875"/>
                <a:gridCol w="1030950"/>
                <a:gridCol w="1105650"/>
                <a:gridCol w="1075775"/>
              </a:tblGrid>
              <a:tr h="56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2015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Total</a:t>
                      </a:r>
                    </a:p>
                  </a:txBody>
                  <a:tcPr marT="45725" marB="45725" marR="91450" marL="91450"/>
                </a:tc>
              </a:tr>
              <a:tr h="52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Number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of stories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24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39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11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000" u="none" cap="none" strike="noStrike"/>
                        <a:t>(33)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800" u="none" cap="none" strike="noStrike"/>
                        <a:t>77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86" name="Shape 186"/>
          <p:cNvSpPr txBox="1"/>
          <p:nvPr/>
        </p:nvSpPr>
        <p:spPr>
          <a:xfrm>
            <a:off x="6896381" y="6204353"/>
            <a:ext cx="1582484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Preliminary Findings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754091" y="675308"/>
            <a:ext cx="557391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Scenarios for the Future: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Reshaping the MOOC Landscape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648" y="5573066"/>
            <a:ext cx="6696952" cy="63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946" y="1955349"/>
            <a:ext cx="19431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213843" y="3784148"/>
            <a:ext cx="2721668" cy="50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Mark Brown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880833" y="4342001"/>
            <a:ext cx="3492261" cy="76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Institute for Digital Learning</a:t>
            </a: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Dublin City University, Ireland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135" y="860562"/>
            <a:ext cx="7573815" cy="5238937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92" name="Shape 192"/>
          <p:cNvSpPr/>
          <p:nvPr/>
        </p:nvSpPr>
        <p:spPr>
          <a:xfrm>
            <a:off x="737135" y="2820841"/>
            <a:ext cx="1053300" cy="433706"/>
          </a:xfrm>
          <a:prstGeom prst="ellipse">
            <a:avLst/>
          </a:prstGeom>
          <a:gradFill>
            <a:gsLst>
              <a:gs pos="0">
                <a:srgbClr val="3E7FCE">
                  <a:alpha val="0"/>
                </a:srgbClr>
              </a:gs>
              <a:gs pos="100000">
                <a:srgbClr val="BFDCFF">
                  <a:alpha val="0"/>
                </a:srgbClr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1233" y="2345486"/>
            <a:ext cx="2540348" cy="71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807" y="713295"/>
            <a:ext cx="8589654" cy="577270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2464307" y="1846630"/>
            <a:ext cx="2293701" cy="632381"/>
          </a:xfrm>
          <a:prstGeom prst="ellipse">
            <a:avLst/>
          </a:prstGeom>
          <a:gradFill>
            <a:gsLst>
              <a:gs pos="0">
                <a:srgbClr val="3E7FCE">
                  <a:alpha val="0"/>
                </a:srgbClr>
              </a:gs>
              <a:gs pos="100000">
                <a:srgbClr val="BFDCFF">
                  <a:alpha val="0"/>
                </a:srgbClr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360" y="654325"/>
            <a:ext cx="7565731" cy="5775666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05" name="Shape 205"/>
          <p:cNvSpPr/>
          <p:nvPr/>
        </p:nvSpPr>
        <p:spPr>
          <a:xfrm>
            <a:off x="2464307" y="2128425"/>
            <a:ext cx="2293701" cy="454989"/>
          </a:xfrm>
          <a:prstGeom prst="ellipse">
            <a:avLst/>
          </a:prstGeom>
          <a:gradFill>
            <a:gsLst>
              <a:gs pos="0">
                <a:srgbClr val="3E7FCE">
                  <a:alpha val="0"/>
                </a:srgbClr>
              </a:gs>
              <a:gs pos="100000">
                <a:srgbClr val="BFDCFF">
                  <a:alpha val="0"/>
                </a:srgbClr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745301" y="3839242"/>
            <a:ext cx="4949012" cy="1569660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subject of this meeting is studying at university through online learning, including massive open online courses, MOOCs”  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567" y="479177"/>
            <a:ext cx="8327550" cy="5986729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12" name="Shape 212"/>
          <p:cNvSpPr txBox="1"/>
          <p:nvPr/>
        </p:nvSpPr>
        <p:spPr>
          <a:xfrm>
            <a:off x="5641317" y="4484841"/>
            <a:ext cx="2237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755575" y="1732699"/>
            <a:ext cx="7560839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“The National Strategy for Higher Education recommends that if Ireland is to raise levels of lifelong learning and higher education attainment, more is needed in terms of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increased flexibility 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and innovation, broader routes of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and a</a:t>
            </a: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model of funding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that supports </a:t>
            </a:r>
            <a:r>
              <a:rPr b="0" baseline="0" i="0" lang="en-US" sz="28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all students 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equally, regardless of mode or duration of study” (HEA, 2012, p.6).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654833"/>
            <a:ext cx="2347416" cy="82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5857" y="5176035"/>
            <a:ext cx="5939138" cy="120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762000" y="3943753"/>
            <a:ext cx="7413625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“There is also almost </a:t>
            </a: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understanding </a:t>
            </a: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b="0" baseline="0" i="0" lang="en-US" sz="32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baseline="0" i="0" lang="en-US" sz="3200" u="none" cap="none" strike="noStrik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social benefits </a:t>
            </a: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of distance and online education in comparison with those of face-to-face education” 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(Rumble, 2014, p.208). 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992" y="1326958"/>
            <a:ext cx="4340507" cy="242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295" y="1326958"/>
            <a:ext cx="1784207" cy="2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762000" y="604329"/>
            <a:ext cx="255984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215968"/>
                </a:solidFill>
                <a:latin typeface="Arial"/>
                <a:ea typeface="Arial"/>
                <a:cs typeface="Arial"/>
                <a:sym typeface="Arial"/>
              </a:rPr>
              <a:t>Key paradox…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727243" y="603662"/>
            <a:ext cx="7005442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2. Kaleidoscope of competing images</a:t>
            </a: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3596210" y="1835042"/>
            <a:ext cx="4975714" cy="446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• Who is creating the image and why?</a:t>
            </a:r>
          </a:p>
          <a:p>
            <a:pPr indent="-180975" lvl="0" marL="180975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• What are we being told about the image?</a:t>
            </a:r>
          </a:p>
          <a:p>
            <a:pPr indent="-180975" lvl="0" marL="180975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	What is missing from the image?</a:t>
            </a:r>
          </a:p>
          <a:p>
            <a:pPr indent="-180975" lvl="0" marL="180975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What images are not being created?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727243" y="603662"/>
            <a:ext cx="7005442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2. Kaleidoscope of competing images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355342">
            <a:off x="-59863" y="2929888"/>
            <a:ext cx="4013303" cy="219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2699791" y="2117810"/>
            <a:ext cx="5504632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• a type of marketing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• an academic labor policy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• a kind of entertainment media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• an expression of Silicon Valley values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• a financial policy for higher education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75410" y="1164319"/>
            <a:ext cx="27839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MOOCs are… 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899596" y="5364962"/>
            <a:ext cx="7425249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Peters, M. (2013). Massive Open Online Courses and Beyond: the Revolution to Come. </a:t>
            </a:r>
            <a:r>
              <a:rPr b="0" baseline="0" i="1" lang="en-US" sz="16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Truthout,</a:t>
            </a:r>
            <a:r>
              <a:rPr b="0" baseline="0" i="0" lang="en-US" sz="16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August 17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2363341"/>
            <a:ext cx="1872781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360" y="466447"/>
            <a:ext cx="2413064" cy="180746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141" y="511235"/>
            <a:ext cx="6843074" cy="342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1783" y="5033367"/>
            <a:ext cx="5472607" cy="49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137" y="4128142"/>
            <a:ext cx="2260438" cy="146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3121786" y="4187442"/>
            <a:ext cx="399718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Another colonialist tool?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740886" y="6088803"/>
            <a:ext cx="5457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http://www.parlorpress.com/invasion_of_the_moocs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07" y="5818230"/>
            <a:ext cx="2768531" cy="89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07" y="301753"/>
            <a:ext cx="8764760" cy="551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818971" y="6039073"/>
            <a:ext cx="22108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http://www.icde.org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0330" y="6084398"/>
            <a:ext cx="1873308" cy="44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936" y="712018"/>
            <a:ext cx="8543837" cy="4866198"/>
          </a:xfrm>
          <a:prstGeom prst="rect">
            <a:avLst/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63" name="Shape 263"/>
          <p:cNvSpPr txBox="1"/>
          <p:nvPr/>
        </p:nvSpPr>
        <p:spPr>
          <a:xfrm>
            <a:off x="909850" y="6042605"/>
            <a:ext cx="7199407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https://about.futurelearn.com/press-releases/futurelearn-delivers-the-largest-mooc-ever-as-nearly-400000-learners-convene-for-english-language-learning/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0" y="1130300"/>
            <a:ext cx="7861299" cy="4584699"/>
          </a:xfrm>
          <a:prstGeom prst="rect">
            <a:avLst/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4483" y="4130626"/>
            <a:ext cx="1392337" cy="13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1855657" y="3658953"/>
            <a:ext cx="5770732" cy="1709186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“UK MOOC snatches world record for sign-ups. UK quality beating US $$?”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8925" y="5036848"/>
            <a:ext cx="1360846" cy="140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387112"/>
            <a:ext cx="5791200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285" name="Shape 285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981951" y="1649410"/>
            <a:ext cx="181512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Trans Pacific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Partnership (TTP)</a:t>
            </a:r>
          </a:p>
        </p:txBody>
      </p:sp>
      <p:cxnSp>
        <p:nvCxnSpPr>
          <p:cNvPr id="288" name="Shape 288"/>
          <p:cNvCxnSpPr/>
          <p:nvPr/>
        </p:nvCxnSpPr>
        <p:spPr>
          <a:xfrm flipH="1">
            <a:off x="2797072" y="1270634"/>
            <a:ext cx="696783" cy="33789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Shape 289"/>
          <p:cNvCxnSpPr/>
          <p:nvPr/>
        </p:nvCxnSpPr>
        <p:spPr>
          <a:xfrm>
            <a:off x="6017969" y="1270634"/>
            <a:ext cx="617940" cy="33789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Shape 290"/>
          <p:cNvSpPr txBox="1"/>
          <p:nvPr/>
        </p:nvSpPr>
        <p:spPr>
          <a:xfrm>
            <a:off x="5758371" y="1657896"/>
            <a:ext cx="2932713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Transatlantic Trade &amp;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Investment Partnership (TTIP)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175468" y="799689"/>
            <a:ext cx="13708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Globalization</a:t>
            </a:r>
          </a:p>
        </p:txBody>
      </p:sp>
      <p:cxnSp>
        <p:nvCxnSpPr>
          <p:cNvPr id="292" name="Shape 292"/>
          <p:cNvCxnSpPr/>
          <p:nvPr/>
        </p:nvCxnSpPr>
        <p:spPr>
          <a:xfrm>
            <a:off x="2352840" y="1084437"/>
            <a:ext cx="1015062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Shape 293"/>
          <p:cNvCxnSpPr/>
          <p:nvPr/>
        </p:nvCxnSpPr>
        <p:spPr>
          <a:xfrm>
            <a:off x="6017969" y="1084437"/>
            <a:ext cx="1015062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Shape 294"/>
          <p:cNvSpPr txBox="1"/>
          <p:nvPr/>
        </p:nvSpPr>
        <p:spPr>
          <a:xfrm>
            <a:off x="535306" y="859754"/>
            <a:ext cx="17127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Commoditization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70" y="226137"/>
            <a:ext cx="8819990" cy="645356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469704" y="2174381"/>
            <a:ext cx="4279522" cy="2455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“…We risk being </a:t>
            </a:r>
            <a:r>
              <a:rPr b="0" baseline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left behind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other parts of the world act more nimbly in garnering the benefits of technology”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(p.6).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1051833" y="1551799"/>
            <a:ext cx="7133291" cy="1631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"This is a major opportunity for the Irish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to become involved with a company that employs 300,000 people worldwide and has a turnover of $15bn.”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051833" y="4087517"/>
            <a:ext cx="7223909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“As Chandra told the heads of the Universities and IOTs in Dublin this week, we are talking about building an entire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based on Irish education. These are wise words from a man whose company's exports are worth more to the Indian economy than their total oil imports.”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190" y="477766"/>
            <a:ext cx="3279746" cy="100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2263" y="3082971"/>
            <a:ext cx="3138674" cy="94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318" name="Shape 318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654672" y="1206809"/>
            <a:ext cx="1684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</a:p>
        </p:txBody>
      </p:sp>
      <p:sp>
        <p:nvSpPr>
          <p:cNvPr id="328" name="Shape 328"/>
          <p:cNvSpPr/>
          <p:nvPr/>
        </p:nvSpPr>
        <p:spPr>
          <a:xfrm>
            <a:off x="459149" y="1151762"/>
            <a:ext cx="2969850" cy="131681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459149" y="1576141"/>
            <a:ext cx="2217736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Mass education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Quality standards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as commodity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Increased market competition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333" name="Shape 333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6865620" y="1241129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Reschooling</a:t>
            </a:r>
          </a:p>
        </p:txBody>
      </p:sp>
      <p:sp>
        <p:nvSpPr>
          <p:cNvPr id="344" name="Shape 344"/>
          <p:cNvSpPr/>
          <p:nvPr/>
        </p:nvSpPr>
        <p:spPr>
          <a:xfrm>
            <a:off x="5643244" y="1151762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54672" y="1206809"/>
            <a:ext cx="1684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6692311" y="1634461"/>
            <a:ext cx="2301874" cy="978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Monolingual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for all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Global curriculum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</a:t>
            </a:r>
            <a:r>
              <a:rPr b="0" baseline="0" i="1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change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05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459149" y="1151762"/>
            <a:ext cx="2969850" cy="131681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459149" y="1576141"/>
            <a:ext cx="2217736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Mass education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Quality standards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as commodity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Increased market competition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352" name="Shape 352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865620" y="1241129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Reschooling</a:t>
            </a:r>
          </a:p>
        </p:txBody>
      </p:sp>
      <p:sp>
        <p:nvSpPr>
          <p:cNvPr id="363" name="Shape 363"/>
          <p:cNvSpPr/>
          <p:nvPr/>
        </p:nvSpPr>
        <p:spPr>
          <a:xfrm>
            <a:off x="5643244" y="1151762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654672" y="1206809"/>
            <a:ext cx="1684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</a:p>
        </p:txBody>
      </p:sp>
      <p:sp>
        <p:nvSpPr>
          <p:cNvPr id="365" name="Shape 365"/>
          <p:cNvSpPr/>
          <p:nvPr/>
        </p:nvSpPr>
        <p:spPr>
          <a:xfrm>
            <a:off x="459149" y="1151762"/>
            <a:ext cx="2969850" cy="131681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369" name="Shape 369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  <p:sp>
        <p:nvSpPr>
          <p:cNvPr id="374" name="Shape 374"/>
          <p:cNvSpPr/>
          <p:nvPr/>
        </p:nvSpPr>
        <p:spPr>
          <a:xfrm rot="573802">
            <a:off x="542107" y="1526340"/>
            <a:ext cx="1940275" cy="972752"/>
          </a:xfrm>
          <a:prstGeom prst="irregularSeal2">
            <a:avLst/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720397" y="1770405"/>
            <a:ext cx="1458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Coursera</a:t>
            </a:r>
          </a:p>
        </p:txBody>
      </p:sp>
      <p:sp>
        <p:nvSpPr>
          <p:cNvPr id="376" name="Shape 376"/>
          <p:cNvSpPr/>
          <p:nvPr/>
        </p:nvSpPr>
        <p:spPr>
          <a:xfrm rot="573802">
            <a:off x="6687331" y="1526340"/>
            <a:ext cx="1940275" cy="972752"/>
          </a:xfrm>
          <a:prstGeom prst="irregularSeal2">
            <a:avLst/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6865620" y="1770405"/>
            <a:ext cx="1458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FutureLearn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754091" y="675308"/>
            <a:ext cx="557391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Scenarios for the Future: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Reshaping the MOOC Landscape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843175" y="3178909"/>
            <a:ext cx="782916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 Images of the present</a:t>
            </a:r>
          </a:p>
          <a:p>
            <a:pPr indent="-336550" lvl="0" marL="5143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2. Kaleidoscope of competing images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3. Refocusing on preferred images for the future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843175" y="2478747"/>
            <a:ext cx="146761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Outline…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654672" y="5166551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Deschooling</a:t>
            </a:r>
          </a:p>
        </p:txBody>
      </p:sp>
      <p:sp>
        <p:nvSpPr>
          <p:cNvPr id="384" name="Shape 384"/>
          <p:cNvSpPr/>
          <p:nvPr/>
        </p:nvSpPr>
        <p:spPr>
          <a:xfrm>
            <a:off x="459149" y="4227898"/>
            <a:ext cx="2969850" cy="139500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6865620" y="1241129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Reschooling</a:t>
            </a:r>
          </a:p>
        </p:txBody>
      </p:sp>
      <p:sp>
        <p:nvSpPr>
          <p:cNvPr id="386" name="Shape 386"/>
          <p:cNvSpPr/>
          <p:nvPr/>
        </p:nvSpPr>
        <p:spPr>
          <a:xfrm>
            <a:off x="5643244" y="1151762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654672" y="1206809"/>
            <a:ext cx="1684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6692311" y="1634461"/>
            <a:ext cx="2301874" cy="978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Monolingual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for all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Global curriculum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</a:t>
            </a:r>
            <a:r>
              <a:rPr b="0" baseline="0" i="1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change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05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459149" y="1151762"/>
            <a:ext cx="2969850" cy="131681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459149" y="1576141"/>
            <a:ext cx="2217736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Mass education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Quality standards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as commodity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Increased market competition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459149" y="4311646"/>
            <a:ext cx="1565208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Democratic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access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webs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Unbundling learning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395" name="Shape 395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654672" y="5166551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Deschooling</a:t>
            </a:r>
          </a:p>
        </p:txBody>
      </p:sp>
      <p:sp>
        <p:nvSpPr>
          <p:cNvPr id="406" name="Shape 406"/>
          <p:cNvSpPr/>
          <p:nvPr/>
        </p:nvSpPr>
        <p:spPr>
          <a:xfrm>
            <a:off x="459149" y="4227898"/>
            <a:ext cx="2969850" cy="139500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6865620" y="1241129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Reschooling</a:t>
            </a:r>
          </a:p>
        </p:txBody>
      </p:sp>
      <p:sp>
        <p:nvSpPr>
          <p:cNvPr id="408" name="Shape 408"/>
          <p:cNvSpPr/>
          <p:nvPr/>
        </p:nvSpPr>
        <p:spPr>
          <a:xfrm>
            <a:off x="5643244" y="1151762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654672" y="1206809"/>
            <a:ext cx="1684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6692311" y="1634461"/>
            <a:ext cx="2301874" cy="978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Monolingual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for all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Global curriculum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</a:t>
            </a:r>
            <a:r>
              <a:rPr b="0" baseline="0" i="1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change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05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459149" y="1151762"/>
            <a:ext cx="2969850" cy="131681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459149" y="1576141"/>
            <a:ext cx="2217736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Mass education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Quality standards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as commodity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Increased market competition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416" name="Shape 416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  <p:sp>
        <p:nvSpPr>
          <p:cNvPr id="421" name="Shape 421"/>
          <p:cNvSpPr/>
          <p:nvPr/>
        </p:nvSpPr>
        <p:spPr>
          <a:xfrm rot="573801">
            <a:off x="526938" y="4211718"/>
            <a:ext cx="1873390" cy="972752"/>
          </a:xfrm>
          <a:prstGeom prst="irregularSeal2">
            <a:avLst/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638806" y="4487455"/>
            <a:ext cx="1458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OERu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6687081" y="5182426"/>
            <a:ext cx="1967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Reconceptualist</a:t>
            </a:r>
          </a:p>
        </p:txBody>
      </p:sp>
      <p:sp>
        <p:nvSpPr>
          <p:cNvPr id="428" name="Shape 428"/>
          <p:cNvSpPr/>
          <p:nvPr/>
        </p:nvSpPr>
        <p:spPr>
          <a:xfrm>
            <a:off x="5643244" y="4306103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654672" y="5166551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Deschooling</a:t>
            </a:r>
          </a:p>
        </p:txBody>
      </p:sp>
      <p:sp>
        <p:nvSpPr>
          <p:cNvPr id="431" name="Shape 431"/>
          <p:cNvSpPr/>
          <p:nvPr/>
        </p:nvSpPr>
        <p:spPr>
          <a:xfrm>
            <a:off x="459149" y="4227898"/>
            <a:ext cx="2969850" cy="139500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6865620" y="1241129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Reschooling</a:t>
            </a:r>
          </a:p>
        </p:txBody>
      </p:sp>
      <p:sp>
        <p:nvSpPr>
          <p:cNvPr id="433" name="Shape 433"/>
          <p:cNvSpPr/>
          <p:nvPr/>
        </p:nvSpPr>
        <p:spPr>
          <a:xfrm>
            <a:off x="5643244" y="1151762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654672" y="1206809"/>
            <a:ext cx="1684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6692311" y="1634461"/>
            <a:ext cx="2301874" cy="978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Monolingual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for all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Global curriculum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</a:t>
            </a:r>
            <a:r>
              <a:rPr b="0" baseline="0" i="1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change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05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6775132" y="4404751"/>
            <a:ext cx="1640030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 	Diversity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Just society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Wicked problems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Education </a:t>
            </a:r>
            <a:r>
              <a:rPr b="0" baseline="0" i="1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change</a:t>
            </a:r>
          </a:p>
        </p:txBody>
      </p:sp>
      <p:sp>
        <p:nvSpPr>
          <p:cNvPr id="437" name="Shape 437"/>
          <p:cNvSpPr/>
          <p:nvPr/>
        </p:nvSpPr>
        <p:spPr>
          <a:xfrm>
            <a:off x="459149" y="1151762"/>
            <a:ext cx="2969850" cy="131681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459149" y="1576141"/>
            <a:ext cx="2217736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Mass education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Quality standards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as commodity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Increased market competition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59149" y="4311646"/>
            <a:ext cx="1565208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Democratic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access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webs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Unbundling learning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443" name="Shape 443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/>
        </p:nvSpPr>
        <p:spPr>
          <a:xfrm>
            <a:off x="6687081" y="5182426"/>
            <a:ext cx="1967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Reconceptualist</a:t>
            </a:r>
          </a:p>
        </p:txBody>
      </p:sp>
      <p:sp>
        <p:nvSpPr>
          <p:cNvPr id="453" name="Shape 453"/>
          <p:cNvSpPr/>
          <p:nvPr/>
        </p:nvSpPr>
        <p:spPr>
          <a:xfrm>
            <a:off x="5643244" y="4306103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5488464" y="2788242"/>
            <a:ext cx="2573337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Online learning</a:t>
            </a:r>
          </a:p>
          <a:p>
            <a:pPr indent="-180975" lvl="0" marL="180975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Anytime, anywhere learning 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654672" y="5166551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Deschooling</a:t>
            </a:r>
          </a:p>
        </p:txBody>
      </p:sp>
      <p:sp>
        <p:nvSpPr>
          <p:cNvPr id="456" name="Shape 456"/>
          <p:cNvSpPr/>
          <p:nvPr/>
        </p:nvSpPr>
        <p:spPr>
          <a:xfrm>
            <a:off x="459149" y="4227898"/>
            <a:ext cx="2969850" cy="139500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6865620" y="1241129"/>
            <a:ext cx="1569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Reschooling</a:t>
            </a:r>
          </a:p>
        </p:txBody>
      </p:sp>
      <p:sp>
        <p:nvSpPr>
          <p:cNvPr id="458" name="Shape 458"/>
          <p:cNvSpPr/>
          <p:nvPr/>
        </p:nvSpPr>
        <p:spPr>
          <a:xfrm>
            <a:off x="5643244" y="1151762"/>
            <a:ext cx="3051684" cy="1316817"/>
          </a:xfrm>
          <a:prstGeom prst="leftArrowCallout">
            <a:avLst>
              <a:gd fmla="val 25000" name="adj1"/>
              <a:gd fmla="val 25000" name="adj2"/>
              <a:gd fmla="val 25000" name="adj3"/>
              <a:gd fmla="val 69486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654672" y="1206809"/>
            <a:ext cx="1684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6692311" y="1634461"/>
            <a:ext cx="2301874" cy="978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Monolingual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for all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Global curriculum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</a:t>
            </a:r>
            <a:r>
              <a:rPr b="0" baseline="0" i="1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change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05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459149" y="1151762"/>
            <a:ext cx="2969850" cy="1316817"/>
          </a:xfrm>
          <a:prstGeom prst="rightArrowCallout">
            <a:avLst>
              <a:gd fmla="val 25000" name="adj1"/>
              <a:gd fmla="val 25000" name="adj2"/>
              <a:gd fmla="val 25000" name="adj3"/>
              <a:gd fmla="val 70315" name="adj4"/>
            </a:avLst>
          </a:prstGeom>
          <a:noFill/>
          <a:ln cap="flat" cmpd="sng" w="22225">
            <a:solidFill>
              <a:schemeClr val="accent1">
                <a:alpha val="5490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459149" y="1576141"/>
            <a:ext cx="2217736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Mass education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Quality standards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Education as commodity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Increased market competition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459149" y="4311646"/>
            <a:ext cx="1565208" cy="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Democratic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Open access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	Learning webs</a:t>
            </a:r>
          </a:p>
          <a:p>
            <a:pPr indent="-180975" lvl="0" marL="180975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05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• 	Unbundling learning</a:t>
            </a: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81925">
            <a:off x="3102849" y="2439136"/>
            <a:ext cx="3046526" cy="16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/>
          <p:nvPr/>
        </p:nvSpPr>
        <p:spPr>
          <a:xfrm>
            <a:off x="3512528" y="5259425"/>
            <a:ext cx="2130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Learning Society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3160375" y="901303"/>
            <a:ext cx="2857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Knowledge Economy</a:t>
            </a:r>
          </a:p>
        </p:txBody>
      </p:sp>
      <p:sp>
        <p:nvSpPr>
          <p:cNvPr id="467" name="Shape 467"/>
          <p:cNvSpPr/>
          <p:nvPr/>
        </p:nvSpPr>
        <p:spPr>
          <a:xfrm rot="5400000">
            <a:off x="4393317" y="1119738"/>
            <a:ext cx="610440" cy="10294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/>
        </p:nvSpPr>
        <p:spPr>
          <a:xfrm rot="-5400000">
            <a:off x="4307179" y="4462764"/>
            <a:ext cx="610440" cy="85717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721581" y="2772600"/>
            <a:ext cx="2944811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E-learning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 learning    •</a:t>
            </a:r>
          </a:p>
          <a:p>
            <a:pPr indent="0" lvl="0" marL="0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Technology-enhanced learning    • </a:t>
            </a:r>
          </a:p>
          <a:p>
            <a:pPr indent="-180975" lvl="0" marL="180975" marR="0" rtl="0" algn="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856265" y="5988078"/>
            <a:ext cx="7467600" cy="630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Different interest groups and stakeholders borrow the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‘language of persuasion’ </a:t>
            </a:r>
            <a:r>
              <a:rPr b="0" baseline="0" i="0" lang="en-US" sz="1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to legitimize their own hegemonic agenda 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3160375" y="326837"/>
            <a:ext cx="303588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Major Competing Lenses</a:t>
            </a:r>
          </a:p>
        </p:txBody>
      </p:sp>
      <p:sp>
        <p:nvSpPr>
          <p:cNvPr id="472" name="Shape 472"/>
          <p:cNvSpPr/>
          <p:nvPr/>
        </p:nvSpPr>
        <p:spPr>
          <a:xfrm rot="573801">
            <a:off x="6753750" y="4339311"/>
            <a:ext cx="1873390" cy="972752"/>
          </a:xfrm>
          <a:prstGeom prst="irregularSeal2">
            <a:avLst/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6865618" y="4598314"/>
            <a:ext cx="1458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OpenupEd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/>
        </p:nvSpPr>
        <p:spPr>
          <a:xfrm>
            <a:off x="755575" y="3744960"/>
            <a:ext cx="7416824" cy="204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The current emphasis on education </a:t>
            </a:r>
            <a:r>
              <a:rPr b="0" baseline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change </a:t>
            </a: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needs to shift to the language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of education </a:t>
            </a:r>
            <a:r>
              <a:rPr b="0" baseline="0" i="1" lang="en-US" sz="32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b="0" baseline="0" i="0" lang="en-US" sz="32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change</a:t>
            </a:r>
            <a:r>
              <a:rPr b="0" baseline="0" i="0" lang="en-US" sz="2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2011" y="796027"/>
            <a:ext cx="3847328" cy="259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Shape 484"/>
          <p:cNvCxnSpPr/>
          <p:nvPr/>
        </p:nvCxnSpPr>
        <p:spPr>
          <a:xfrm rot="10800000">
            <a:off x="3997719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5" name="Shape 485"/>
          <p:cNvCxnSpPr/>
          <p:nvPr/>
        </p:nvCxnSpPr>
        <p:spPr>
          <a:xfrm rot="10800000">
            <a:off x="5365871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6" name="Shape 486"/>
          <p:cNvCxnSpPr/>
          <p:nvPr/>
        </p:nvCxnSpPr>
        <p:spPr>
          <a:xfrm rot="10800000">
            <a:off x="6734022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" name="Shape 487"/>
          <p:cNvCxnSpPr/>
          <p:nvPr/>
        </p:nvCxnSpPr>
        <p:spPr>
          <a:xfrm rot="10800000">
            <a:off x="8102175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8" name="Shape 488"/>
          <p:cNvSpPr/>
          <p:nvPr/>
        </p:nvSpPr>
        <p:spPr>
          <a:xfrm>
            <a:off x="3349646" y="4251946"/>
            <a:ext cx="1251424" cy="127275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3493662" y="4539978"/>
            <a:ext cx="936103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BE</a:t>
            </a:r>
          </a:p>
        </p:txBody>
      </p:sp>
      <p:sp>
        <p:nvSpPr>
          <p:cNvPr id="490" name="Shape 490"/>
          <p:cNvSpPr/>
          <p:nvPr/>
        </p:nvSpPr>
        <p:spPr>
          <a:xfrm>
            <a:off x="4717798" y="4251946"/>
            <a:ext cx="1251424" cy="1272756"/>
          </a:xfrm>
          <a:prstGeom prst="ellipse">
            <a:avLst/>
          </a:prstGeom>
          <a:solidFill>
            <a:srgbClr val="0D65A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4861814" y="4539978"/>
            <a:ext cx="1008112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KNOW</a:t>
            </a:r>
          </a:p>
        </p:txBody>
      </p:sp>
      <p:sp>
        <p:nvSpPr>
          <p:cNvPr id="492" name="Shape 492"/>
          <p:cNvSpPr/>
          <p:nvPr/>
        </p:nvSpPr>
        <p:spPr>
          <a:xfrm>
            <a:off x="6085951" y="4251946"/>
            <a:ext cx="1251424" cy="1272756"/>
          </a:xfrm>
          <a:prstGeom prst="ellipse">
            <a:avLst/>
          </a:prstGeom>
          <a:solidFill>
            <a:srgbClr val="E99E0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6229967" y="4539978"/>
            <a:ext cx="1008112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DO</a:t>
            </a:r>
          </a:p>
        </p:txBody>
      </p:sp>
      <p:sp>
        <p:nvSpPr>
          <p:cNvPr id="494" name="Shape 494"/>
          <p:cNvSpPr/>
          <p:nvPr/>
        </p:nvSpPr>
        <p:spPr>
          <a:xfrm>
            <a:off x="7454103" y="4251946"/>
            <a:ext cx="1251424" cy="1272756"/>
          </a:xfrm>
          <a:prstGeom prst="ellipse">
            <a:avLst/>
          </a:prstGeom>
          <a:solidFill>
            <a:srgbClr val="2A9B1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598118" y="4539978"/>
            <a:ext cx="1008112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LIVE TOGETHER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4069726" y="2091707"/>
            <a:ext cx="1221518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Capability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5365871" y="2091707"/>
            <a:ext cx="1371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Inclusion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6373982" y="2091707"/>
            <a:ext cx="20574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Citizenship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4374753" y="808777"/>
            <a:ext cx="3188944" cy="898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RECONCEPTUALIST </a:t>
            </a: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FRAMEWORK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1931508" y="6069560"/>
            <a:ext cx="51889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Fundamental Principles for Reshaping Education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Shape 505"/>
          <p:cNvCxnSpPr/>
          <p:nvPr/>
        </p:nvCxnSpPr>
        <p:spPr>
          <a:xfrm rot="10800000">
            <a:off x="3997719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Shape 506"/>
          <p:cNvCxnSpPr/>
          <p:nvPr/>
        </p:nvCxnSpPr>
        <p:spPr>
          <a:xfrm rot="10800000">
            <a:off x="5365871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Shape 507"/>
          <p:cNvCxnSpPr/>
          <p:nvPr/>
        </p:nvCxnSpPr>
        <p:spPr>
          <a:xfrm rot="10800000">
            <a:off x="6734022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Shape 508"/>
          <p:cNvCxnSpPr/>
          <p:nvPr/>
        </p:nvCxnSpPr>
        <p:spPr>
          <a:xfrm rot="10800000">
            <a:off x="8102175" y="2019698"/>
            <a:ext cx="0" cy="225742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9" name="Shape 509"/>
          <p:cNvSpPr/>
          <p:nvPr/>
        </p:nvSpPr>
        <p:spPr>
          <a:xfrm>
            <a:off x="3349646" y="4251946"/>
            <a:ext cx="1251424" cy="127275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3493662" y="4539978"/>
            <a:ext cx="936103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BE</a:t>
            </a:r>
          </a:p>
        </p:txBody>
      </p:sp>
      <p:sp>
        <p:nvSpPr>
          <p:cNvPr id="511" name="Shape 511"/>
          <p:cNvSpPr/>
          <p:nvPr/>
        </p:nvSpPr>
        <p:spPr>
          <a:xfrm>
            <a:off x="4717798" y="4251946"/>
            <a:ext cx="1251424" cy="1272756"/>
          </a:xfrm>
          <a:prstGeom prst="ellipse">
            <a:avLst/>
          </a:prstGeom>
          <a:solidFill>
            <a:srgbClr val="0D65A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861814" y="4539978"/>
            <a:ext cx="1008112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KNOW</a:t>
            </a:r>
          </a:p>
        </p:txBody>
      </p:sp>
      <p:sp>
        <p:nvSpPr>
          <p:cNvPr id="513" name="Shape 513"/>
          <p:cNvSpPr/>
          <p:nvPr/>
        </p:nvSpPr>
        <p:spPr>
          <a:xfrm>
            <a:off x="6085951" y="4251946"/>
            <a:ext cx="1251424" cy="1272756"/>
          </a:xfrm>
          <a:prstGeom prst="ellipse">
            <a:avLst/>
          </a:prstGeom>
          <a:solidFill>
            <a:srgbClr val="E99E0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6229967" y="4539978"/>
            <a:ext cx="1008112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DO</a:t>
            </a:r>
          </a:p>
        </p:txBody>
      </p:sp>
      <p:sp>
        <p:nvSpPr>
          <p:cNvPr id="515" name="Shape 515"/>
          <p:cNvSpPr/>
          <p:nvPr/>
        </p:nvSpPr>
        <p:spPr>
          <a:xfrm>
            <a:off x="7454103" y="4251946"/>
            <a:ext cx="1251424" cy="1272756"/>
          </a:xfrm>
          <a:prstGeom prst="ellipse">
            <a:avLst/>
          </a:prstGeom>
          <a:solidFill>
            <a:srgbClr val="2A9B1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7598118" y="4539978"/>
            <a:ext cx="1008112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LEARNING TO LIVE TOGETHER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4069726" y="2091707"/>
            <a:ext cx="1221518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Capability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5365871" y="2091707"/>
            <a:ext cx="1371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Inclusion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6373982" y="2091707"/>
            <a:ext cx="20574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Citizenship</a:t>
            </a:r>
          </a:p>
        </p:txBody>
      </p:sp>
      <p:sp>
        <p:nvSpPr>
          <p:cNvPr id="520" name="Shape 520"/>
          <p:cNvSpPr/>
          <p:nvPr/>
        </p:nvSpPr>
        <p:spPr>
          <a:xfrm rot="1354926">
            <a:off x="1189204" y="4482705"/>
            <a:ext cx="2222243" cy="121815"/>
          </a:xfrm>
          <a:custGeom>
            <a:pathLst>
              <a:path extrusionOk="0" h="211578" w="3695700">
                <a:moveTo>
                  <a:pt x="0" y="0"/>
                </a:moveTo>
                <a:cubicBezTo>
                  <a:pt x="563562" y="102394"/>
                  <a:pt x="898107" y="185056"/>
                  <a:pt x="1743075" y="209550"/>
                </a:cubicBezTo>
                <a:cubicBezTo>
                  <a:pt x="2588043" y="234044"/>
                  <a:pt x="3695700" y="28575"/>
                  <a:pt x="3695700" y="28575"/>
                </a:cubicBezTo>
                <a:lnTo>
                  <a:pt x="3695700" y="28575"/>
                </a:lnTo>
              </a:path>
            </a:pathLst>
          </a:custGeom>
          <a:noFill/>
          <a:ln cap="flat" cmpd="sng" w="38100">
            <a:solidFill>
              <a:srgbClr val="BFBFB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Shape 521"/>
          <p:cNvGrpSpPr/>
          <p:nvPr/>
        </p:nvGrpSpPr>
        <p:grpSpPr>
          <a:xfrm rot="755546">
            <a:off x="553160" y="3313524"/>
            <a:ext cx="1927143" cy="1818927"/>
            <a:chOff x="920881" y="3305607"/>
            <a:chExt cx="1512757" cy="1533191"/>
          </a:xfrm>
        </p:grpSpPr>
        <p:sp>
          <p:nvSpPr>
            <p:cNvPr id="522" name="Shape 522"/>
            <p:cNvSpPr/>
            <p:nvPr/>
          </p:nvSpPr>
          <p:spPr>
            <a:xfrm rot="900000">
              <a:off x="1062732" y="3443227"/>
              <a:ext cx="1229054" cy="1257952"/>
            </a:xfrm>
            <a:prstGeom prst="ellipse">
              <a:avLst/>
            </a:prstGeom>
            <a:solidFill>
              <a:srgbClr val="CE202A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 rot="899999">
              <a:off x="1327430" y="3583868"/>
              <a:ext cx="876042" cy="374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rIns="38100" tIns="381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TO </a:t>
              </a: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TRANSFORM</a:t>
              </a:r>
            </a:p>
          </p:txBody>
        </p:sp>
      </p:grpSp>
      <p:cxnSp>
        <p:nvCxnSpPr>
          <p:cNvPr id="524" name="Shape 524"/>
          <p:cNvCxnSpPr/>
          <p:nvPr/>
        </p:nvCxnSpPr>
        <p:spPr>
          <a:xfrm flipH="1" rot="10800000">
            <a:off x="1971083" y="1931348"/>
            <a:ext cx="1522579" cy="1709032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5" name="Shape 525"/>
          <p:cNvSpPr/>
          <p:nvPr/>
        </p:nvSpPr>
        <p:spPr>
          <a:xfrm rot="4093433">
            <a:off x="99514" y="3065887"/>
            <a:ext cx="1068772" cy="260064"/>
          </a:xfrm>
          <a:custGeom>
            <a:pathLst>
              <a:path extrusionOk="0" h="211578" w="3695700">
                <a:moveTo>
                  <a:pt x="0" y="0"/>
                </a:moveTo>
                <a:cubicBezTo>
                  <a:pt x="563562" y="102394"/>
                  <a:pt x="898107" y="185056"/>
                  <a:pt x="1743075" y="209550"/>
                </a:cubicBezTo>
                <a:cubicBezTo>
                  <a:pt x="2588043" y="234044"/>
                  <a:pt x="3695700" y="28575"/>
                  <a:pt x="3695700" y="28575"/>
                </a:cubicBezTo>
                <a:lnTo>
                  <a:pt x="3695700" y="28575"/>
                </a:lnTo>
              </a:path>
            </a:pathLst>
          </a:custGeom>
          <a:noFill/>
          <a:ln cap="flat" cmpd="sng" w="38100">
            <a:solidFill>
              <a:srgbClr val="BFBFB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85" y="1161649"/>
            <a:ext cx="1660911" cy="1489778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4374753" y="808777"/>
            <a:ext cx="3188944" cy="898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RECONCEPTUALIST </a:t>
            </a: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FRAMEWORK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1931508" y="6069560"/>
            <a:ext cx="51889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Fundamental Principles for Reshaping Education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576804"/>
            <a:ext cx="7731124" cy="548419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534" name="Shape 534"/>
          <p:cNvSpPr txBox="1"/>
          <p:nvPr/>
        </p:nvSpPr>
        <p:spPr>
          <a:xfrm>
            <a:off x="7115139" y="4274117"/>
            <a:ext cx="13303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How well is Europe doing?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1092391" y="6319730"/>
            <a:ext cx="7122462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https://www.bertelsmann-stiftung.de/de/publikationen/publikation/did/making-lifelong-learning-tangible/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1162899" y="591522"/>
            <a:ext cx="648046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3. Refocusing on preferred images</a:t>
            </a:r>
          </a:p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for the future</a:t>
            </a:r>
          </a:p>
        </p:txBody>
      </p:sp>
    </p:spTree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1293112" y="2031691"/>
            <a:ext cx="6537729" cy="4234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“All education springs from images of the future and all education creates images of the future. Thus all education, whether so intended or not, is a </a:t>
            </a:r>
            <a:r>
              <a:rPr b="0" baseline="0" i="0" lang="en-US" sz="28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preparation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r>
              <a:rPr b="0" baseline="0" i="0" lang="en-US" sz="28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b="0" baseline="0" i="0" lang="en-US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baseline="0" i="0" lang="en-US" sz="24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Unless we understand the future for which we are preparing we may do tragic </a:t>
            </a: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damage</a:t>
            </a:r>
            <a:r>
              <a:rPr b="0" baseline="0" i="0" lang="en-US" sz="24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to those we teach.”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        			              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	   	(Toffler, 1974). </a:t>
            </a:r>
          </a:p>
        </p:txBody>
      </p:sp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17" y="5272794"/>
            <a:ext cx="1544353" cy="116017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/>
          <p:nvPr/>
        </p:nvSpPr>
        <p:spPr>
          <a:xfrm>
            <a:off x="1162899" y="591522"/>
            <a:ext cx="648046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3. Refocusing on preferred images</a:t>
            </a:r>
          </a:p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for the future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125" y="1508958"/>
            <a:ext cx="4741865" cy="393703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016071" y="5695583"/>
            <a:ext cx="52652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“All education is </a:t>
            </a:r>
            <a:r>
              <a:rPr b="0" baseline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political</a:t>
            </a:r>
            <a:r>
              <a:rPr b="0" baseline="0" i="0" lang="en-US" sz="36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0" baseline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865816" y="689075"/>
            <a:ext cx="237411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Central thesis…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/>
        </p:nvSpPr>
        <p:spPr>
          <a:xfrm>
            <a:off x="841207" y="1743321"/>
            <a:ext cx="7566847" cy="380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What type of higher education system do we</a:t>
            </a: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want emerging models of</a:t>
            </a: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teaching and learning to</a:t>
            </a: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serve in the future?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841207" y="1012303"/>
            <a:ext cx="192404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Key question…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2285711" y="2886565"/>
            <a:ext cx="190088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Personal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Knowledge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Economic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Social 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1143000" y="841166"/>
            <a:ext cx="64769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What are our </a:t>
            </a:r>
            <a:r>
              <a:rPr b="0" baseline="0" i="0" lang="en-US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preferred</a:t>
            </a:r>
          </a:p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scenarios for the future?</a:t>
            </a:r>
          </a:p>
        </p:txBody>
      </p:sp>
      <p:sp>
        <p:nvSpPr>
          <p:cNvPr id="560" name="Shape 560"/>
          <p:cNvSpPr/>
          <p:nvPr/>
        </p:nvSpPr>
        <p:spPr>
          <a:xfrm>
            <a:off x="1823941" y="2886565"/>
            <a:ext cx="461769" cy="267765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 txBox="1"/>
          <p:nvPr/>
        </p:nvSpPr>
        <p:spPr>
          <a:xfrm rot="-5400000">
            <a:off x="90745" y="3894427"/>
            <a:ext cx="2289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Aims &amp; Purpose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of Higher Education</a:t>
            </a:r>
          </a:p>
        </p:txBody>
      </p:sp>
      <p:pic>
        <p:nvPicPr>
          <p:cNvPr id="562" name="Shape 5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8332" y="2550761"/>
            <a:ext cx="3563395" cy="356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2743200" y="762000"/>
            <a:ext cx="3334942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Disruptive Business Models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2590800" y="5867400"/>
            <a:ext cx="369186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Conventional Business Models</a:t>
            </a:r>
          </a:p>
        </p:txBody>
      </p:sp>
      <p:sp>
        <p:nvSpPr>
          <p:cNvPr id="569" name="Shape 569"/>
          <p:cNvSpPr txBox="1"/>
          <p:nvPr/>
        </p:nvSpPr>
        <p:spPr>
          <a:xfrm rot="-5400000">
            <a:off x="-287895" y="3330933"/>
            <a:ext cx="272241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Standardised Courses</a:t>
            </a:r>
          </a:p>
        </p:txBody>
      </p:sp>
      <p:sp>
        <p:nvSpPr>
          <p:cNvPr id="570" name="Shape 570"/>
          <p:cNvSpPr txBox="1"/>
          <p:nvPr/>
        </p:nvSpPr>
        <p:spPr>
          <a:xfrm rot="-5400000">
            <a:off x="6689894" y="3411405"/>
            <a:ext cx="256512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Customised Courses</a:t>
            </a:r>
          </a:p>
        </p:txBody>
      </p:sp>
      <p:cxnSp>
        <p:nvCxnSpPr>
          <p:cNvPr id="571" name="Shape 571"/>
          <p:cNvCxnSpPr/>
          <p:nvPr/>
        </p:nvCxnSpPr>
        <p:spPr>
          <a:xfrm rot="5400000">
            <a:off x="2247105" y="3543300"/>
            <a:ext cx="4344194" cy="793"/>
          </a:xfrm>
          <a:prstGeom prst="straightConnector1">
            <a:avLst/>
          </a:prstGeom>
          <a:noFill/>
          <a:ln cap="flat" cmpd="sng" w="57150">
            <a:solidFill>
              <a:srgbClr val="C5D8F1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572" name="Shape 572"/>
          <p:cNvCxnSpPr/>
          <p:nvPr/>
        </p:nvCxnSpPr>
        <p:spPr>
          <a:xfrm>
            <a:off x="1447800" y="3429000"/>
            <a:ext cx="6096000" cy="1587"/>
          </a:xfrm>
          <a:prstGeom prst="straightConnector1">
            <a:avLst/>
          </a:prstGeom>
          <a:noFill/>
          <a:ln cap="flat" cmpd="sng" w="57150">
            <a:solidFill>
              <a:srgbClr val="C5D8F1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573" name="Shape 573"/>
          <p:cNvSpPr/>
          <p:nvPr/>
        </p:nvSpPr>
        <p:spPr>
          <a:xfrm>
            <a:off x="1981200" y="1676400"/>
            <a:ext cx="1981199" cy="13715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3</a:t>
            </a:r>
          </a:p>
        </p:txBody>
      </p:sp>
      <p:sp>
        <p:nvSpPr>
          <p:cNvPr id="574" name="Shape 574"/>
          <p:cNvSpPr/>
          <p:nvPr/>
        </p:nvSpPr>
        <p:spPr>
          <a:xfrm>
            <a:off x="4800600" y="1676400"/>
            <a:ext cx="1981199" cy="13715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4</a:t>
            </a:r>
          </a:p>
        </p:txBody>
      </p:sp>
      <p:sp>
        <p:nvSpPr>
          <p:cNvPr id="575" name="Shape 575"/>
          <p:cNvSpPr/>
          <p:nvPr/>
        </p:nvSpPr>
        <p:spPr>
          <a:xfrm>
            <a:off x="1981200" y="3810000"/>
            <a:ext cx="1981199" cy="1371599"/>
          </a:xfrm>
          <a:prstGeom prst="rect">
            <a:avLst/>
          </a:prstGeom>
          <a:solidFill>
            <a:srgbClr val="C2D59B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1</a:t>
            </a:r>
          </a:p>
        </p:txBody>
      </p:sp>
      <p:sp>
        <p:nvSpPr>
          <p:cNvPr id="576" name="Shape 576"/>
          <p:cNvSpPr/>
          <p:nvPr/>
        </p:nvSpPr>
        <p:spPr>
          <a:xfrm>
            <a:off x="4800600" y="3810000"/>
            <a:ext cx="1981199" cy="13715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2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/>
        </p:nvSpPr>
        <p:spPr>
          <a:xfrm>
            <a:off x="2743200" y="762000"/>
            <a:ext cx="3334942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Disruptive Business Models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2590800" y="5867400"/>
            <a:ext cx="369186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Conventional Business Models</a:t>
            </a:r>
          </a:p>
        </p:txBody>
      </p:sp>
      <p:sp>
        <p:nvSpPr>
          <p:cNvPr id="583" name="Shape 583"/>
          <p:cNvSpPr txBox="1"/>
          <p:nvPr/>
        </p:nvSpPr>
        <p:spPr>
          <a:xfrm rot="-5400000">
            <a:off x="-287895" y="3330933"/>
            <a:ext cx="272241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Standardised Courses</a:t>
            </a:r>
          </a:p>
        </p:txBody>
      </p:sp>
      <p:sp>
        <p:nvSpPr>
          <p:cNvPr id="584" name="Shape 584"/>
          <p:cNvSpPr txBox="1"/>
          <p:nvPr/>
        </p:nvSpPr>
        <p:spPr>
          <a:xfrm rot="-5400000">
            <a:off x="6689894" y="3411405"/>
            <a:ext cx="256512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Customised Courses</a:t>
            </a:r>
          </a:p>
        </p:txBody>
      </p:sp>
      <p:cxnSp>
        <p:nvCxnSpPr>
          <p:cNvPr id="585" name="Shape 585"/>
          <p:cNvCxnSpPr/>
          <p:nvPr/>
        </p:nvCxnSpPr>
        <p:spPr>
          <a:xfrm rot="5400000">
            <a:off x="2247105" y="3543300"/>
            <a:ext cx="4344194" cy="793"/>
          </a:xfrm>
          <a:prstGeom prst="straightConnector1">
            <a:avLst/>
          </a:prstGeom>
          <a:noFill/>
          <a:ln cap="flat" cmpd="sng" w="57150">
            <a:solidFill>
              <a:srgbClr val="C5D8F1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586" name="Shape 586"/>
          <p:cNvCxnSpPr/>
          <p:nvPr/>
        </p:nvCxnSpPr>
        <p:spPr>
          <a:xfrm>
            <a:off x="1447800" y="3429000"/>
            <a:ext cx="6096000" cy="1587"/>
          </a:xfrm>
          <a:prstGeom prst="straightConnector1">
            <a:avLst/>
          </a:prstGeom>
          <a:noFill/>
          <a:ln cap="flat" cmpd="sng" w="57150">
            <a:solidFill>
              <a:srgbClr val="C5D8F1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587" name="Shape 587"/>
          <p:cNvSpPr/>
          <p:nvPr/>
        </p:nvSpPr>
        <p:spPr>
          <a:xfrm>
            <a:off x="1981200" y="1676400"/>
            <a:ext cx="1981199" cy="13715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3</a:t>
            </a:r>
          </a:p>
        </p:txBody>
      </p:sp>
      <p:sp>
        <p:nvSpPr>
          <p:cNvPr id="588" name="Shape 588"/>
          <p:cNvSpPr/>
          <p:nvPr/>
        </p:nvSpPr>
        <p:spPr>
          <a:xfrm>
            <a:off x="4800600" y="1676400"/>
            <a:ext cx="1981199" cy="13715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4</a:t>
            </a:r>
          </a:p>
        </p:txBody>
      </p:sp>
      <p:sp>
        <p:nvSpPr>
          <p:cNvPr id="589" name="Shape 589"/>
          <p:cNvSpPr/>
          <p:nvPr/>
        </p:nvSpPr>
        <p:spPr>
          <a:xfrm>
            <a:off x="1981200" y="3810000"/>
            <a:ext cx="1981199" cy="1371599"/>
          </a:xfrm>
          <a:prstGeom prst="rect">
            <a:avLst/>
          </a:prstGeom>
          <a:solidFill>
            <a:srgbClr val="C2D59B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1</a:t>
            </a:r>
          </a:p>
        </p:txBody>
      </p:sp>
      <p:sp>
        <p:nvSpPr>
          <p:cNvPr id="590" name="Shape 590"/>
          <p:cNvSpPr/>
          <p:nvPr/>
        </p:nvSpPr>
        <p:spPr>
          <a:xfrm>
            <a:off x="4800600" y="3810000"/>
            <a:ext cx="1981199" cy="13715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Scenario 2</a:t>
            </a:r>
          </a:p>
        </p:txBody>
      </p:sp>
      <p:sp>
        <p:nvSpPr>
          <p:cNvPr id="591" name="Shape 591"/>
          <p:cNvSpPr/>
          <p:nvPr/>
        </p:nvSpPr>
        <p:spPr>
          <a:xfrm>
            <a:off x="3428205" y="2743200"/>
            <a:ext cx="1981199" cy="1371599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DCU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Shape 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/>
        </p:nvSpPr>
        <p:spPr>
          <a:xfrm>
            <a:off x="974062" y="960886"/>
            <a:ext cx="2625238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Conclusion…</a:t>
            </a:r>
          </a:p>
        </p:txBody>
      </p:sp>
    </p:spTree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/>
        </p:nvSpPr>
        <p:spPr>
          <a:xfrm>
            <a:off x="974062" y="960886"/>
            <a:ext cx="2625238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Conclusion…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1689751" y="2085700"/>
            <a:ext cx="5894562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Is political work</a:t>
            </a:r>
          </a:p>
          <a:p>
            <a:pPr indent="-311150" lvl="0" marL="5143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• Digital education is a gift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Where do we want to end up?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/>
        </p:nvSpPr>
        <p:spPr>
          <a:xfrm>
            <a:off x="672318" y="1719943"/>
            <a:ext cx="4654044" cy="3022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“MOOCs should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be in the service of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big ideas</a:t>
            </a:r>
            <a:r>
              <a:rPr b="0" baseline="0" i="0" lang="en-US" sz="4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baseline="0" i="0" lang="en-US" sz="32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not as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a big idea in </a:t>
            </a:r>
            <a:r>
              <a:rPr b="0" baseline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itself”</a:t>
            </a:r>
            <a:r>
              <a:rPr b="0" baseline="0" i="0" lang="en-US" sz="40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1450767" y="5015375"/>
            <a:ext cx="3118875" cy="7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(Brown &amp; Costello, 2015; 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adapted from Barnett, 2011).</a:t>
            </a:r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842" y="2464807"/>
            <a:ext cx="2706839" cy="2706839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Shape 620"/>
          <p:cNvSpPr txBox="1"/>
          <p:nvPr/>
        </p:nvSpPr>
        <p:spPr>
          <a:xfrm>
            <a:off x="1041849" y="806935"/>
            <a:ext cx="191245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Final point…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x="1981200" y="304800"/>
            <a:ext cx="67818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381000" y="1828800"/>
            <a:ext cx="8381999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/>
          <p:nvPr/>
        </p:nvSpPr>
        <p:spPr>
          <a:xfrm>
            <a:off x="1003300" y="3278187"/>
            <a:ext cx="4495800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br>
              <a:rPr b="1" baseline="0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193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1148179" y="4367141"/>
            <a:ext cx="6840760" cy="1926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“An educational change is neither natural nor normal, constant nor common as it involves a deeper </a:t>
            </a:r>
            <a:r>
              <a:rPr b="1" baseline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struggle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over who will win </a:t>
            </a:r>
            <a:r>
              <a:rPr b="1" baseline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the curriculum”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(Evans, 1996, p.25).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/>
        </p:nvSpPr>
        <p:spPr>
          <a:xfrm>
            <a:off x="684212" y="638895"/>
            <a:ext cx="2528306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Contact details…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515087"/>
            <a:ext cx="2391867" cy="27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2873" y="1514474"/>
            <a:ext cx="4742124" cy="2715519"/>
          </a:xfrm>
          <a:prstGeom prst="rect">
            <a:avLst/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36" name="Shape 636"/>
          <p:cNvSpPr txBox="1"/>
          <p:nvPr/>
        </p:nvSpPr>
        <p:spPr>
          <a:xfrm>
            <a:off x="4818037" y="4487919"/>
            <a:ext cx="1788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www.dcu.ie/nidl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835337" y="4472998"/>
            <a:ext cx="22407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mark.brown@dcu.ie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 txBox="1"/>
          <p:nvPr/>
        </p:nvSpPr>
        <p:spPr>
          <a:xfrm>
            <a:off x="1178088" y="4999130"/>
            <a:ext cx="13553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@mbrownz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4267926" y="4779841"/>
            <a:ext cx="284174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www.slideshare.net/mbrownz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069" y="6004057"/>
            <a:ext cx="1767014" cy="58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5539" y="5698205"/>
            <a:ext cx="1223904" cy="833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53072" y="603662"/>
            <a:ext cx="502052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1. Images of the present…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72" y="1524041"/>
            <a:ext cx="7615139" cy="4605479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09" name="Shape 109"/>
          <p:cNvSpPr txBox="1"/>
          <p:nvPr/>
        </p:nvSpPr>
        <p:spPr>
          <a:xfrm>
            <a:off x="453072" y="603662"/>
            <a:ext cx="502052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1. Images of the present…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02" y="802000"/>
            <a:ext cx="7789262" cy="5188180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15" name="Shape 115"/>
          <p:cNvSpPr txBox="1"/>
          <p:nvPr/>
        </p:nvSpPr>
        <p:spPr>
          <a:xfrm>
            <a:off x="1624771" y="2321834"/>
            <a:ext cx="5770732" cy="2250872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457 newspaper articles published between 2011 and 2013 in Australia, United Kingdom and United States.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